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9" r:id="rId3"/>
    <p:sldId id="257" r:id="rId4"/>
    <p:sldId id="340" r:id="rId5"/>
    <p:sldId id="326" r:id="rId6"/>
    <p:sldId id="352" r:id="rId7"/>
    <p:sldId id="353" r:id="rId8"/>
    <p:sldId id="378" r:id="rId9"/>
    <p:sldId id="327" r:id="rId10"/>
    <p:sldId id="328" r:id="rId11"/>
    <p:sldId id="379" r:id="rId12"/>
    <p:sldId id="329" r:id="rId13"/>
    <p:sldId id="330" r:id="rId14"/>
    <p:sldId id="380" r:id="rId15"/>
    <p:sldId id="331" r:id="rId16"/>
    <p:sldId id="332" r:id="rId17"/>
    <p:sldId id="381" r:id="rId18"/>
    <p:sldId id="342" r:id="rId19"/>
    <p:sldId id="341" r:id="rId20"/>
    <p:sldId id="382" r:id="rId21"/>
    <p:sldId id="335" r:id="rId22"/>
    <p:sldId id="343" r:id="rId23"/>
    <p:sldId id="336" r:id="rId24"/>
    <p:sldId id="383" r:id="rId25"/>
    <p:sldId id="337" r:id="rId26"/>
    <p:sldId id="384" r:id="rId27"/>
    <p:sldId id="355" r:id="rId28"/>
    <p:sldId id="356" r:id="rId29"/>
    <p:sldId id="357" r:id="rId30"/>
    <p:sldId id="358" r:id="rId31"/>
    <p:sldId id="359" r:id="rId32"/>
    <p:sldId id="360" r:id="rId33"/>
    <p:sldId id="385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86" r:id="rId42"/>
    <p:sldId id="370" r:id="rId43"/>
    <p:sldId id="371" r:id="rId44"/>
    <p:sldId id="372" r:id="rId45"/>
    <p:sldId id="373" r:id="rId46"/>
    <p:sldId id="374" r:id="rId47"/>
    <p:sldId id="375" r:id="rId48"/>
    <p:sldId id="376" r:id="rId49"/>
    <p:sldId id="377" r:id="rId50"/>
    <p:sldId id="323" r:id="rId5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5" autoAdjust="0"/>
    <p:restoredTop sz="80583" autoAdjust="0"/>
  </p:normalViewPr>
  <p:slideViewPr>
    <p:cSldViewPr>
      <p:cViewPr varScale="1">
        <p:scale>
          <a:sx n="106" d="100"/>
          <a:sy n="106" d="100"/>
        </p:scale>
        <p:origin x="-17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555B02-BCBD-4681-98A8-473ADA3EB77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1FCF6BDC-0B4E-4337-B5E0-9E70A07F4F48}">
      <dgm:prSet phldrT="[텍스트]" custT="1"/>
      <dgm:spPr>
        <a:solidFill>
          <a:schemeClr val="tx2"/>
        </a:solidFill>
      </dgm:spPr>
      <dgm:t>
        <a:bodyPr/>
        <a:lstStyle/>
        <a:p>
          <a:pPr latinLnBrk="1"/>
          <a:r>
            <a:rPr lang="en-US" altLang="ko-KR" sz="2000" dirty="0" smtClean="0">
              <a:latin typeface="Calibri" pitchFamily="34" charset="0"/>
              <a:cs typeface="Calibri" pitchFamily="34" charset="0"/>
            </a:rPr>
            <a:t>Extract</a:t>
          </a:r>
          <a:endParaRPr lang="ko-KR" altLang="en-US" sz="2000" dirty="0">
            <a:latin typeface="Calibri" pitchFamily="34" charset="0"/>
            <a:cs typeface="Calibri" pitchFamily="34" charset="0"/>
          </a:endParaRPr>
        </a:p>
      </dgm:t>
    </dgm:pt>
    <dgm:pt modelId="{A5329CC7-259A-4630-B295-0DFC4CB41BFF}" type="parTrans" cxnId="{8560EC40-D3F1-4D19-947B-4CAF0536E326}">
      <dgm:prSet/>
      <dgm:spPr/>
      <dgm:t>
        <a:bodyPr/>
        <a:lstStyle/>
        <a:p>
          <a:pPr latinLnBrk="1"/>
          <a:endParaRPr lang="ko-KR" altLang="en-US" sz="2800"/>
        </a:p>
      </dgm:t>
    </dgm:pt>
    <dgm:pt modelId="{B4C4C691-9FAE-4EB3-9EF7-C27A0C625AA7}" type="sibTrans" cxnId="{8560EC40-D3F1-4D19-947B-4CAF0536E326}">
      <dgm:prSet/>
      <dgm:spPr/>
      <dgm:t>
        <a:bodyPr/>
        <a:lstStyle/>
        <a:p>
          <a:pPr latinLnBrk="1"/>
          <a:endParaRPr lang="ko-KR" altLang="en-US" sz="2800"/>
        </a:p>
      </dgm:t>
    </dgm:pt>
    <dgm:pt modelId="{6D270921-F6C1-45C0-8670-74AD33F011BC}">
      <dgm:prSet phldrT="[텍스트]" custT="1"/>
      <dgm:spPr>
        <a:solidFill>
          <a:schemeClr val="tx2"/>
        </a:solidFill>
      </dgm:spPr>
      <dgm:t>
        <a:bodyPr/>
        <a:lstStyle/>
        <a:p>
          <a:pPr latinLnBrk="1"/>
          <a:r>
            <a:rPr lang="en-US" altLang="ko-KR" sz="1800" dirty="0" smtClean="0">
              <a:latin typeface="Calibri" pitchFamily="34" charset="0"/>
              <a:cs typeface="Calibri" pitchFamily="34" charset="0"/>
            </a:rPr>
            <a:t>Transform</a:t>
          </a:r>
          <a:endParaRPr lang="ko-KR" altLang="en-US" sz="1800" dirty="0">
            <a:latin typeface="Calibri" pitchFamily="34" charset="0"/>
            <a:cs typeface="Calibri" pitchFamily="34" charset="0"/>
          </a:endParaRPr>
        </a:p>
      </dgm:t>
    </dgm:pt>
    <dgm:pt modelId="{4A7583F8-E7D5-426E-A066-B137D4D31D7E}" type="parTrans" cxnId="{833C9BA0-20C6-4576-936A-7F84523B4C7F}">
      <dgm:prSet/>
      <dgm:spPr/>
      <dgm:t>
        <a:bodyPr/>
        <a:lstStyle/>
        <a:p>
          <a:pPr latinLnBrk="1"/>
          <a:endParaRPr lang="ko-KR" altLang="en-US" sz="2800"/>
        </a:p>
      </dgm:t>
    </dgm:pt>
    <dgm:pt modelId="{154E2E28-0E8E-4258-80A8-FB0D27039B52}" type="sibTrans" cxnId="{833C9BA0-20C6-4576-936A-7F84523B4C7F}">
      <dgm:prSet/>
      <dgm:spPr/>
      <dgm:t>
        <a:bodyPr/>
        <a:lstStyle/>
        <a:p>
          <a:pPr latinLnBrk="1"/>
          <a:endParaRPr lang="ko-KR" altLang="en-US" sz="2800"/>
        </a:p>
      </dgm:t>
    </dgm:pt>
    <dgm:pt modelId="{5C3CD1C5-82EE-470E-838D-F4367098CD1D}">
      <dgm:prSet phldrT="[텍스트]" custT="1"/>
      <dgm:spPr>
        <a:solidFill>
          <a:schemeClr val="tx2"/>
        </a:solidFill>
      </dgm:spPr>
      <dgm:t>
        <a:bodyPr/>
        <a:lstStyle/>
        <a:p>
          <a:pPr latinLnBrk="1"/>
          <a:r>
            <a:rPr lang="en-US" altLang="ko-KR" sz="2000" dirty="0" smtClean="0">
              <a:latin typeface="Calibri" pitchFamily="34" charset="0"/>
              <a:cs typeface="Calibri" pitchFamily="34" charset="0"/>
            </a:rPr>
            <a:t>Load</a:t>
          </a:r>
          <a:endParaRPr lang="ko-KR" altLang="en-US" sz="2000" dirty="0">
            <a:latin typeface="Calibri" pitchFamily="34" charset="0"/>
            <a:cs typeface="Calibri" pitchFamily="34" charset="0"/>
          </a:endParaRPr>
        </a:p>
      </dgm:t>
    </dgm:pt>
    <dgm:pt modelId="{4FE69E1A-8280-4578-9BB3-DAA44903854D}" type="parTrans" cxnId="{BC8F5E68-57CC-4C3F-BE7B-FB3D46819147}">
      <dgm:prSet/>
      <dgm:spPr/>
      <dgm:t>
        <a:bodyPr/>
        <a:lstStyle/>
        <a:p>
          <a:pPr latinLnBrk="1"/>
          <a:endParaRPr lang="ko-KR" altLang="en-US" sz="2800"/>
        </a:p>
      </dgm:t>
    </dgm:pt>
    <dgm:pt modelId="{58FA8E13-FC99-4E95-805A-FAABD84CAE11}" type="sibTrans" cxnId="{BC8F5E68-57CC-4C3F-BE7B-FB3D46819147}">
      <dgm:prSet/>
      <dgm:spPr/>
      <dgm:t>
        <a:bodyPr/>
        <a:lstStyle/>
        <a:p>
          <a:pPr latinLnBrk="1"/>
          <a:endParaRPr lang="ko-KR" altLang="en-US" sz="2800"/>
        </a:p>
      </dgm:t>
    </dgm:pt>
    <dgm:pt modelId="{91F1A84C-A7E7-49BD-9964-85C885759941}" type="pres">
      <dgm:prSet presAssocID="{03555B02-BCBD-4681-98A8-473ADA3EB779}" presName="CompostProcess" presStyleCnt="0">
        <dgm:presLayoutVars>
          <dgm:dir/>
          <dgm:resizeHandles val="exact"/>
        </dgm:presLayoutVars>
      </dgm:prSet>
      <dgm:spPr/>
    </dgm:pt>
    <dgm:pt modelId="{337B754C-DC5C-4DB5-91FC-C0012E398DDF}" type="pres">
      <dgm:prSet presAssocID="{03555B02-BCBD-4681-98A8-473ADA3EB779}" presName="arrow" presStyleLbl="bgShp" presStyleIdx="0" presStyleCnt="1" custLinFactNeighborY="-3846"/>
      <dgm:spPr/>
    </dgm:pt>
    <dgm:pt modelId="{E42D52D5-9E83-4E41-AD72-753AA29B87F9}" type="pres">
      <dgm:prSet presAssocID="{03555B02-BCBD-4681-98A8-473ADA3EB779}" presName="linearProcess" presStyleCnt="0"/>
      <dgm:spPr/>
    </dgm:pt>
    <dgm:pt modelId="{5F037373-2C34-4018-953C-9DD865C54222}" type="pres">
      <dgm:prSet presAssocID="{1FCF6BDC-0B4E-4337-B5E0-9E70A07F4F48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1E576DA-9CF3-4E51-A99A-4EAB212DAB70}" type="pres">
      <dgm:prSet presAssocID="{B4C4C691-9FAE-4EB3-9EF7-C27A0C625AA7}" presName="sibTrans" presStyleCnt="0"/>
      <dgm:spPr/>
    </dgm:pt>
    <dgm:pt modelId="{DEC9FF04-5173-4D13-84BF-6198BFCDDA78}" type="pres">
      <dgm:prSet presAssocID="{6D270921-F6C1-45C0-8670-74AD33F011BC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2CC985D-C7EB-4DCB-B989-485B9E6ACFDB}" type="pres">
      <dgm:prSet presAssocID="{154E2E28-0E8E-4258-80A8-FB0D27039B52}" presName="sibTrans" presStyleCnt="0"/>
      <dgm:spPr/>
    </dgm:pt>
    <dgm:pt modelId="{5F2F69B0-2F7B-4739-B811-52DE59E18CD4}" type="pres">
      <dgm:prSet presAssocID="{5C3CD1C5-82EE-470E-838D-F4367098CD1D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560EC40-D3F1-4D19-947B-4CAF0536E326}" srcId="{03555B02-BCBD-4681-98A8-473ADA3EB779}" destId="{1FCF6BDC-0B4E-4337-B5E0-9E70A07F4F48}" srcOrd="0" destOrd="0" parTransId="{A5329CC7-259A-4630-B295-0DFC4CB41BFF}" sibTransId="{B4C4C691-9FAE-4EB3-9EF7-C27A0C625AA7}"/>
    <dgm:cxn modelId="{BC8F5E68-57CC-4C3F-BE7B-FB3D46819147}" srcId="{03555B02-BCBD-4681-98A8-473ADA3EB779}" destId="{5C3CD1C5-82EE-470E-838D-F4367098CD1D}" srcOrd="2" destOrd="0" parTransId="{4FE69E1A-8280-4578-9BB3-DAA44903854D}" sibTransId="{58FA8E13-FC99-4E95-805A-FAABD84CAE11}"/>
    <dgm:cxn modelId="{EF7DF82E-A904-4263-9DEE-A6542DE140AA}" type="presOf" srcId="{1FCF6BDC-0B4E-4337-B5E0-9E70A07F4F48}" destId="{5F037373-2C34-4018-953C-9DD865C54222}" srcOrd="0" destOrd="0" presId="urn:microsoft.com/office/officeart/2005/8/layout/hProcess9"/>
    <dgm:cxn modelId="{60470B39-DCF7-42A8-9DEB-26536884AB2C}" type="presOf" srcId="{6D270921-F6C1-45C0-8670-74AD33F011BC}" destId="{DEC9FF04-5173-4D13-84BF-6198BFCDDA78}" srcOrd="0" destOrd="0" presId="urn:microsoft.com/office/officeart/2005/8/layout/hProcess9"/>
    <dgm:cxn modelId="{E68A2A7C-C2C3-4266-9F64-DFD4C787DAC2}" type="presOf" srcId="{5C3CD1C5-82EE-470E-838D-F4367098CD1D}" destId="{5F2F69B0-2F7B-4739-B811-52DE59E18CD4}" srcOrd="0" destOrd="0" presId="urn:microsoft.com/office/officeart/2005/8/layout/hProcess9"/>
    <dgm:cxn modelId="{6DE3947E-3AC2-44B4-B332-737632B426D7}" type="presOf" srcId="{03555B02-BCBD-4681-98A8-473ADA3EB779}" destId="{91F1A84C-A7E7-49BD-9964-85C885759941}" srcOrd="0" destOrd="0" presId="urn:microsoft.com/office/officeart/2005/8/layout/hProcess9"/>
    <dgm:cxn modelId="{833C9BA0-20C6-4576-936A-7F84523B4C7F}" srcId="{03555B02-BCBD-4681-98A8-473ADA3EB779}" destId="{6D270921-F6C1-45C0-8670-74AD33F011BC}" srcOrd="1" destOrd="0" parTransId="{4A7583F8-E7D5-426E-A066-B137D4D31D7E}" sibTransId="{154E2E28-0E8E-4258-80A8-FB0D27039B52}"/>
    <dgm:cxn modelId="{5146FDDF-4141-4858-8569-0BD5B369ABE0}" type="presParOf" srcId="{91F1A84C-A7E7-49BD-9964-85C885759941}" destId="{337B754C-DC5C-4DB5-91FC-C0012E398DDF}" srcOrd="0" destOrd="0" presId="urn:microsoft.com/office/officeart/2005/8/layout/hProcess9"/>
    <dgm:cxn modelId="{F803630F-7365-4D8C-A50F-D4B18E9539C4}" type="presParOf" srcId="{91F1A84C-A7E7-49BD-9964-85C885759941}" destId="{E42D52D5-9E83-4E41-AD72-753AA29B87F9}" srcOrd="1" destOrd="0" presId="urn:microsoft.com/office/officeart/2005/8/layout/hProcess9"/>
    <dgm:cxn modelId="{E4FFD120-A846-45E5-B07F-6B5719CD8B25}" type="presParOf" srcId="{E42D52D5-9E83-4E41-AD72-753AA29B87F9}" destId="{5F037373-2C34-4018-953C-9DD865C54222}" srcOrd="0" destOrd="0" presId="urn:microsoft.com/office/officeart/2005/8/layout/hProcess9"/>
    <dgm:cxn modelId="{4465B0AB-801A-454B-8C5F-3D8AEB4810D0}" type="presParOf" srcId="{E42D52D5-9E83-4E41-AD72-753AA29B87F9}" destId="{91E576DA-9CF3-4E51-A99A-4EAB212DAB70}" srcOrd="1" destOrd="0" presId="urn:microsoft.com/office/officeart/2005/8/layout/hProcess9"/>
    <dgm:cxn modelId="{3A0EC50B-64D6-4776-B6AE-9345971E4990}" type="presParOf" srcId="{E42D52D5-9E83-4E41-AD72-753AA29B87F9}" destId="{DEC9FF04-5173-4D13-84BF-6198BFCDDA78}" srcOrd="2" destOrd="0" presId="urn:microsoft.com/office/officeart/2005/8/layout/hProcess9"/>
    <dgm:cxn modelId="{EB8A4AF8-21E9-4E2C-9D30-1037B6FA4524}" type="presParOf" srcId="{E42D52D5-9E83-4E41-AD72-753AA29B87F9}" destId="{12CC985D-C7EB-4DCB-B989-485B9E6ACFDB}" srcOrd="3" destOrd="0" presId="urn:microsoft.com/office/officeart/2005/8/layout/hProcess9"/>
    <dgm:cxn modelId="{28AB6B9F-64BF-46F0-9F95-28EE15C5F15E}" type="presParOf" srcId="{E42D52D5-9E83-4E41-AD72-753AA29B87F9}" destId="{5F2F69B0-2F7B-4739-B811-52DE59E18CD4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AF64AA-8846-412B-9D0A-C3EB74A5A6BA}" type="doc">
      <dgm:prSet loTypeId="urn:microsoft.com/office/officeart/2005/8/layout/process1" loCatId="process" qsTypeId="urn:microsoft.com/office/officeart/2005/8/quickstyle/simple5" qsCatId="simple" csTypeId="urn:microsoft.com/office/officeart/2005/8/colors/colorful1#1" csCatId="colorful" phldr="1"/>
      <dgm:spPr/>
    </dgm:pt>
    <dgm:pt modelId="{2CCC644D-CA7C-4B0A-8C96-0EED8044A3E6}">
      <dgm:prSet phldrT="[텍스트]" custT="1"/>
      <dgm:spPr/>
      <dgm:t>
        <a:bodyPr/>
        <a:lstStyle/>
        <a:p>
          <a:pPr latinLnBrk="1"/>
          <a:r>
            <a:rPr lang="en-US" altLang="ko-KR" sz="2400" dirty="0" smtClean="0"/>
            <a:t>Customers in general</a:t>
          </a:r>
          <a:endParaRPr lang="ko-KR" altLang="en-US" sz="2400" dirty="0"/>
        </a:p>
      </dgm:t>
    </dgm:pt>
    <dgm:pt modelId="{2168E5CE-8D1D-4D2F-9D99-D99D4A8B2675}" type="parTrans" cxnId="{B0E62AC3-219B-475B-9633-B2D615B1ADA2}">
      <dgm:prSet/>
      <dgm:spPr/>
      <dgm:t>
        <a:bodyPr/>
        <a:lstStyle/>
        <a:p>
          <a:pPr latinLnBrk="1"/>
          <a:endParaRPr lang="ko-KR" altLang="en-US" sz="1600"/>
        </a:p>
      </dgm:t>
    </dgm:pt>
    <dgm:pt modelId="{61E50BED-FB60-4392-821B-89D7B0D4BB55}" type="sibTrans" cxnId="{B0E62AC3-219B-475B-9633-B2D615B1ADA2}">
      <dgm:prSet custT="1"/>
      <dgm:spPr/>
      <dgm:t>
        <a:bodyPr/>
        <a:lstStyle/>
        <a:p>
          <a:pPr latinLnBrk="1"/>
          <a:endParaRPr lang="ko-KR" altLang="en-US" sz="1400"/>
        </a:p>
      </dgm:t>
    </dgm:pt>
    <dgm:pt modelId="{A8CBEDEA-5D3D-4E1E-8731-2189C74CD200}">
      <dgm:prSet phldrT="[텍스트]" custT="1"/>
      <dgm:spPr/>
      <dgm:t>
        <a:bodyPr/>
        <a:lstStyle/>
        <a:p>
          <a:pPr latinLnBrk="1"/>
          <a:r>
            <a:rPr lang="en-US" altLang="ko-KR" sz="2400" dirty="0" smtClean="0"/>
            <a:t>Each specific customer</a:t>
          </a:r>
          <a:endParaRPr lang="ko-KR" altLang="en-US" sz="2400" dirty="0"/>
        </a:p>
      </dgm:t>
    </dgm:pt>
    <dgm:pt modelId="{F68BF2D4-9D6B-4093-AA37-B17E1405F1B6}" type="parTrans" cxnId="{3BF2CA36-084D-498A-B00C-84F64CF4E927}">
      <dgm:prSet/>
      <dgm:spPr/>
      <dgm:t>
        <a:bodyPr/>
        <a:lstStyle/>
        <a:p>
          <a:pPr latinLnBrk="1"/>
          <a:endParaRPr lang="ko-KR" altLang="en-US" sz="1600"/>
        </a:p>
      </dgm:t>
    </dgm:pt>
    <dgm:pt modelId="{37116DD5-5A96-49DF-825C-248381368A62}" type="sibTrans" cxnId="{3BF2CA36-084D-498A-B00C-84F64CF4E927}">
      <dgm:prSet/>
      <dgm:spPr/>
      <dgm:t>
        <a:bodyPr/>
        <a:lstStyle/>
        <a:p>
          <a:pPr latinLnBrk="1"/>
          <a:endParaRPr lang="ko-KR" altLang="en-US" sz="1600"/>
        </a:p>
      </dgm:t>
    </dgm:pt>
    <dgm:pt modelId="{96E6110B-560C-42B6-91DA-BBE7F10FC635}" type="pres">
      <dgm:prSet presAssocID="{B4AF64AA-8846-412B-9D0A-C3EB74A5A6BA}" presName="Name0" presStyleCnt="0">
        <dgm:presLayoutVars>
          <dgm:dir/>
          <dgm:resizeHandles val="exact"/>
        </dgm:presLayoutVars>
      </dgm:prSet>
      <dgm:spPr/>
    </dgm:pt>
    <dgm:pt modelId="{C382D53B-8815-4653-9B59-EB2516D144D7}" type="pres">
      <dgm:prSet presAssocID="{2CCC644D-CA7C-4B0A-8C96-0EED8044A3E6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563BB40-6514-4679-834A-F9844DB188FB}" type="pres">
      <dgm:prSet presAssocID="{61E50BED-FB60-4392-821B-89D7B0D4BB55}" presName="sibTrans" presStyleLbl="sibTrans2D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A081D6D5-8B88-4C7C-904A-ED1D002D0F4B}" type="pres">
      <dgm:prSet presAssocID="{61E50BED-FB60-4392-821B-89D7B0D4BB55}" presName="connectorText" presStyleLbl="sibTrans2D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3BBCAB31-35DD-451E-8770-B671493F2AC5}" type="pres">
      <dgm:prSet presAssocID="{A8CBEDEA-5D3D-4E1E-8731-2189C74CD200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0E62AC3-219B-475B-9633-B2D615B1ADA2}" srcId="{B4AF64AA-8846-412B-9D0A-C3EB74A5A6BA}" destId="{2CCC644D-CA7C-4B0A-8C96-0EED8044A3E6}" srcOrd="0" destOrd="0" parTransId="{2168E5CE-8D1D-4D2F-9D99-D99D4A8B2675}" sibTransId="{61E50BED-FB60-4392-821B-89D7B0D4BB55}"/>
    <dgm:cxn modelId="{25AE9FEB-9F4E-48C8-9364-2BB615B06197}" type="presOf" srcId="{B4AF64AA-8846-412B-9D0A-C3EB74A5A6BA}" destId="{96E6110B-560C-42B6-91DA-BBE7F10FC635}" srcOrd="0" destOrd="0" presId="urn:microsoft.com/office/officeart/2005/8/layout/process1"/>
    <dgm:cxn modelId="{3BF2CA36-084D-498A-B00C-84F64CF4E927}" srcId="{B4AF64AA-8846-412B-9D0A-C3EB74A5A6BA}" destId="{A8CBEDEA-5D3D-4E1E-8731-2189C74CD200}" srcOrd="1" destOrd="0" parTransId="{F68BF2D4-9D6B-4093-AA37-B17E1405F1B6}" sibTransId="{37116DD5-5A96-49DF-825C-248381368A62}"/>
    <dgm:cxn modelId="{5985F87B-1F3C-4553-A739-A13408BC7E68}" type="presOf" srcId="{61E50BED-FB60-4392-821B-89D7B0D4BB55}" destId="{A081D6D5-8B88-4C7C-904A-ED1D002D0F4B}" srcOrd="1" destOrd="0" presId="urn:microsoft.com/office/officeart/2005/8/layout/process1"/>
    <dgm:cxn modelId="{6572AE6C-7825-41AD-9BF7-DBCF6FCA00CD}" type="presOf" srcId="{A8CBEDEA-5D3D-4E1E-8731-2189C74CD200}" destId="{3BBCAB31-35DD-451E-8770-B671493F2AC5}" srcOrd="0" destOrd="0" presId="urn:microsoft.com/office/officeart/2005/8/layout/process1"/>
    <dgm:cxn modelId="{5DB9E6C3-BBBD-42EC-BEA2-F681BE8FEDBC}" type="presOf" srcId="{61E50BED-FB60-4392-821B-89D7B0D4BB55}" destId="{A563BB40-6514-4679-834A-F9844DB188FB}" srcOrd="0" destOrd="0" presId="urn:microsoft.com/office/officeart/2005/8/layout/process1"/>
    <dgm:cxn modelId="{F33CA454-84C1-4DB3-BBB6-73D1F64FDAD1}" type="presOf" srcId="{2CCC644D-CA7C-4B0A-8C96-0EED8044A3E6}" destId="{C382D53B-8815-4653-9B59-EB2516D144D7}" srcOrd="0" destOrd="0" presId="urn:microsoft.com/office/officeart/2005/8/layout/process1"/>
    <dgm:cxn modelId="{227B72C6-B951-432F-95B1-87F02FCB2CD2}" type="presParOf" srcId="{96E6110B-560C-42B6-91DA-BBE7F10FC635}" destId="{C382D53B-8815-4653-9B59-EB2516D144D7}" srcOrd="0" destOrd="0" presId="urn:microsoft.com/office/officeart/2005/8/layout/process1"/>
    <dgm:cxn modelId="{C9982524-FAF7-4427-A473-966A6ED725BF}" type="presParOf" srcId="{96E6110B-560C-42B6-91DA-BBE7F10FC635}" destId="{A563BB40-6514-4679-834A-F9844DB188FB}" srcOrd="1" destOrd="0" presId="urn:microsoft.com/office/officeart/2005/8/layout/process1"/>
    <dgm:cxn modelId="{F7EAB8A2-4B99-42D9-8D85-5C6B11397299}" type="presParOf" srcId="{A563BB40-6514-4679-834A-F9844DB188FB}" destId="{A081D6D5-8B88-4C7C-904A-ED1D002D0F4B}" srcOrd="0" destOrd="0" presId="urn:microsoft.com/office/officeart/2005/8/layout/process1"/>
    <dgm:cxn modelId="{CBF0381F-72C0-459D-A1C1-968C1C030C81}" type="presParOf" srcId="{96E6110B-560C-42B6-91DA-BBE7F10FC635}" destId="{3BBCAB31-35DD-451E-8770-B671493F2AC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7B754C-DC5C-4DB5-91FC-C0012E398DDF}">
      <dsp:nvSpPr>
        <dsp:cNvPr id="0" name=""/>
        <dsp:cNvSpPr/>
      </dsp:nvSpPr>
      <dsp:spPr>
        <a:xfrm>
          <a:off x="291632" y="0"/>
          <a:ext cx="3305167" cy="216024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37373-2C34-4018-953C-9DD865C54222}">
      <dsp:nvSpPr>
        <dsp:cNvPr id="0" name=""/>
        <dsp:cNvSpPr/>
      </dsp:nvSpPr>
      <dsp:spPr>
        <a:xfrm>
          <a:off x="0" y="648072"/>
          <a:ext cx="1166529" cy="864096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Calibri" pitchFamily="34" charset="0"/>
              <a:cs typeface="Calibri" pitchFamily="34" charset="0"/>
            </a:rPr>
            <a:t>Extract</a:t>
          </a:r>
          <a:endParaRPr lang="ko-KR" altLang="en-US" sz="2000" kern="1200" dirty="0">
            <a:latin typeface="Calibri" pitchFamily="34" charset="0"/>
            <a:cs typeface="Calibri" pitchFamily="34" charset="0"/>
          </a:endParaRPr>
        </a:p>
      </dsp:txBody>
      <dsp:txXfrm>
        <a:off x="42182" y="690254"/>
        <a:ext cx="1082165" cy="779732"/>
      </dsp:txXfrm>
    </dsp:sp>
    <dsp:sp modelId="{DEC9FF04-5173-4D13-84BF-6198BFCDDA78}">
      <dsp:nvSpPr>
        <dsp:cNvPr id="0" name=""/>
        <dsp:cNvSpPr/>
      </dsp:nvSpPr>
      <dsp:spPr>
        <a:xfrm>
          <a:off x="1360951" y="648072"/>
          <a:ext cx="1166529" cy="864096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latin typeface="Calibri" pitchFamily="34" charset="0"/>
              <a:cs typeface="Calibri" pitchFamily="34" charset="0"/>
            </a:rPr>
            <a:t>Transform</a:t>
          </a:r>
          <a:endParaRPr lang="ko-KR" alt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1403133" y="690254"/>
        <a:ext cx="1082165" cy="779732"/>
      </dsp:txXfrm>
    </dsp:sp>
    <dsp:sp modelId="{5F2F69B0-2F7B-4739-B811-52DE59E18CD4}">
      <dsp:nvSpPr>
        <dsp:cNvPr id="0" name=""/>
        <dsp:cNvSpPr/>
      </dsp:nvSpPr>
      <dsp:spPr>
        <a:xfrm>
          <a:off x="2721902" y="648072"/>
          <a:ext cx="1166529" cy="864096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Calibri" pitchFamily="34" charset="0"/>
              <a:cs typeface="Calibri" pitchFamily="34" charset="0"/>
            </a:rPr>
            <a:t>Load</a:t>
          </a:r>
          <a:endParaRPr lang="ko-KR" altLang="en-US" sz="2000" kern="1200" dirty="0">
            <a:latin typeface="Calibri" pitchFamily="34" charset="0"/>
            <a:cs typeface="Calibri" pitchFamily="34" charset="0"/>
          </a:endParaRPr>
        </a:p>
      </dsp:txBody>
      <dsp:txXfrm>
        <a:off x="2764084" y="690254"/>
        <a:ext cx="1082165" cy="7797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82D53B-8815-4653-9B59-EB2516D144D7}">
      <dsp:nvSpPr>
        <dsp:cNvPr id="0" name=""/>
        <dsp:cNvSpPr/>
      </dsp:nvSpPr>
      <dsp:spPr>
        <a:xfrm>
          <a:off x="957" y="323742"/>
          <a:ext cx="2041206" cy="12247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Customers in general</a:t>
          </a:r>
          <a:endParaRPr lang="ko-KR" altLang="en-US" sz="2400" kern="1200" dirty="0"/>
        </a:p>
      </dsp:txBody>
      <dsp:txXfrm>
        <a:off x="36828" y="359613"/>
        <a:ext cx="1969464" cy="1152981"/>
      </dsp:txXfrm>
    </dsp:sp>
    <dsp:sp modelId="{A563BB40-6514-4679-834A-F9844DB188FB}">
      <dsp:nvSpPr>
        <dsp:cNvPr id="0" name=""/>
        <dsp:cNvSpPr/>
      </dsp:nvSpPr>
      <dsp:spPr>
        <a:xfrm>
          <a:off x="2246284" y="682994"/>
          <a:ext cx="432735" cy="5062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kern="1200"/>
        </a:p>
      </dsp:txBody>
      <dsp:txXfrm>
        <a:off x="2246284" y="784238"/>
        <a:ext cx="302915" cy="303731"/>
      </dsp:txXfrm>
    </dsp:sp>
    <dsp:sp modelId="{3BBCAB31-35DD-451E-8770-B671493F2AC5}">
      <dsp:nvSpPr>
        <dsp:cNvPr id="0" name=""/>
        <dsp:cNvSpPr/>
      </dsp:nvSpPr>
      <dsp:spPr>
        <a:xfrm>
          <a:off x="2858646" y="323742"/>
          <a:ext cx="2041206" cy="12247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Each specific customer</a:t>
          </a:r>
          <a:endParaRPr lang="ko-KR" altLang="en-US" sz="2400" kern="1200" dirty="0"/>
        </a:p>
      </dsp:txBody>
      <dsp:txXfrm>
        <a:off x="2894517" y="359613"/>
        <a:ext cx="1969464" cy="11529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64767-9A2E-4752-9542-9FBBA8DB4FD4}" type="datetimeFigureOut">
              <a:rPr lang="ko-KR" altLang="en-US" smtClean="0"/>
              <a:pPr/>
              <a:t>2013-01-07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1E1F5-2B45-4EC3-BF57-CB756619C87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702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98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693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306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199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205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205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935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219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360-degree</a:t>
            </a:r>
            <a:r>
              <a:rPr lang="en-US" altLang="ko-KR" baseline="0" dirty="0" smtClean="0"/>
              <a:t> view</a:t>
            </a:r>
            <a:r>
              <a:rPr lang="ko-KR" altLang="en-US" baseline="0" dirty="0" smtClean="0"/>
              <a:t>란</a:t>
            </a:r>
            <a:r>
              <a:rPr lang="en-US" altLang="ko-KR" baseline="0" dirty="0" smtClean="0"/>
              <a:t>?</a:t>
            </a:r>
          </a:p>
          <a:p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간단히 말해서 해당 </a:t>
            </a:r>
            <a:r>
              <a:rPr lang="en-US" altLang="ko-KR" baseline="0" dirty="0" smtClean="0"/>
              <a:t>organization</a:t>
            </a:r>
            <a:r>
              <a:rPr lang="ko-KR" altLang="en-US" baseline="0" dirty="0" smtClean="0"/>
              <a:t>과의 더 나은 </a:t>
            </a:r>
            <a:r>
              <a:rPr lang="en-US" altLang="ko-KR" baseline="0" dirty="0" smtClean="0"/>
              <a:t>interaction</a:t>
            </a:r>
            <a:r>
              <a:rPr lang="ko-KR" altLang="en-US" baseline="0" dirty="0" smtClean="0"/>
              <a:t>을 위해 그 고객의 가능한 한 모든 </a:t>
            </a:r>
            <a:r>
              <a:rPr lang="en-US" altLang="ko-KR" baseline="0" dirty="0" smtClean="0"/>
              <a:t>information</a:t>
            </a:r>
            <a:r>
              <a:rPr lang="ko-KR" altLang="en-US" baseline="0" dirty="0" smtClean="0"/>
              <a:t>을 얻는 것을 의미한다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실제로 진정한 의미의 </a:t>
            </a:r>
            <a:r>
              <a:rPr lang="en-US" altLang="ko-KR" baseline="0" dirty="0" smtClean="0"/>
              <a:t>360-degree view</a:t>
            </a:r>
            <a:r>
              <a:rPr lang="ko-KR" altLang="en-US" baseline="0" dirty="0" smtClean="0"/>
              <a:t>을 가진다는 것은 불가능하다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때와 장소에 따라 얻을 수 있는 정보의 종류와 양이 달라지며 필요성 또한 달라지기 때문이다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pPr marL="0" indent="0">
              <a:buNone/>
            </a:pPr>
            <a:r>
              <a:rPr lang="ko-KR" altLang="en-US" baseline="0" dirty="0" smtClean="0"/>
              <a:t>수십 년 전에는 단순히 고객의 이름과 주소를 아는 것만으로도 모든 </a:t>
            </a:r>
            <a:r>
              <a:rPr lang="en-US" altLang="ko-KR" baseline="0" dirty="0" smtClean="0"/>
              <a:t>information</a:t>
            </a:r>
            <a:r>
              <a:rPr lang="ko-KR" altLang="en-US" baseline="0" dirty="0" smtClean="0"/>
              <a:t>을 얻었다고 생각했다</a:t>
            </a:r>
            <a:r>
              <a:rPr lang="en-US" altLang="ko-KR" baseline="0" dirty="0" smtClean="0"/>
              <a:t>.</a:t>
            </a:r>
          </a:p>
          <a:p>
            <a:pPr marL="0" indent="0">
              <a:buNone/>
            </a:pPr>
            <a:r>
              <a:rPr lang="ko-KR" altLang="en-US" baseline="0" dirty="0" smtClean="0"/>
              <a:t>하지만 오늘날에는 고객과 관련된 수많은 </a:t>
            </a:r>
            <a:r>
              <a:rPr lang="en-US" altLang="ko-KR" baseline="0" dirty="0" smtClean="0"/>
              <a:t>information source</a:t>
            </a:r>
            <a:r>
              <a:rPr lang="ko-KR" altLang="en-US" baseline="0" dirty="0" smtClean="0"/>
              <a:t>가 생겨나고 있고 이것들을 얻기 위한 추가적인 노력이 필요하게 되었다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733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단순한 하나의 </a:t>
            </a:r>
            <a:r>
              <a:rPr lang="en-US" altLang="ko-KR" dirty="0" smtClean="0"/>
              <a:t>web session</a:t>
            </a:r>
            <a:r>
              <a:rPr lang="ko-KR" altLang="en-US" dirty="0" smtClean="0"/>
              <a:t>을 하나의 </a:t>
            </a:r>
            <a:r>
              <a:rPr lang="en-US" altLang="ko-KR" dirty="0" smtClean="0"/>
              <a:t>transaction</a:t>
            </a:r>
            <a:r>
              <a:rPr lang="ko-KR" altLang="en-US" dirty="0" smtClean="0"/>
              <a:t>으로 생각했을 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1535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Transaction</a:t>
            </a:r>
            <a:r>
              <a:rPr lang="ko-KR" altLang="en-US" dirty="0" smtClean="0"/>
              <a:t>에서 구매하기로 결정했느냐 아니냐는 더 이상 무엇보다도 중시되는 가치는 아니다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중요한 것은 그 </a:t>
            </a:r>
            <a:r>
              <a:rPr lang="en-US" altLang="ko-KR" dirty="0" smtClean="0"/>
              <a:t>transaction </a:t>
            </a:r>
            <a:r>
              <a:rPr lang="ko-KR" altLang="en-US" dirty="0" smtClean="0"/>
              <a:t>동안 고객의 생각의 과정을 알아내는 것이다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642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452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결국 </a:t>
            </a:r>
            <a:r>
              <a:rPr lang="en-US" altLang="ko-KR" dirty="0" smtClean="0"/>
              <a:t>web behavioral</a:t>
            </a:r>
            <a:r>
              <a:rPr lang="en-US" altLang="ko-KR" baseline="0" dirty="0" smtClean="0"/>
              <a:t> data</a:t>
            </a:r>
            <a:r>
              <a:rPr lang="ko-KR" altLang="en-US" baseline="0" dirty="0" smtClean="0"/>
              <a:t>를 이용하는 것은 새로운 </a:t>
            </a:r>
            <a:r>
              <a:rPr lang="en-US" altLang="ko-KR" baseline="0" dirty="0" smtClean="0"/>
              <a:t>communication</a:t>
            </a:r>
            <a:r>
              <a:rPr lang="ko-KR" altLang="en-US" baseline="0" dirty="0" smtClean="0"/>
              <a:t>의 방법을 만드는 것이다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타입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장소 등등 까지도 고려할 수 있다</a:t>
            </a:r>
            <a:r>
              <a:rPr lang="en-US" altLang="ko-KR" baseline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862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 가지 접점</a:t>
            </a:r>
            <a:r>
              <a:rPr lang="en-US" altLang="ko-KR" dirty="0" smtClean="0"/>
              <a:t>(touch point)</a:t>
            </a:r>
            <a:r>
              <a:rPr lang="ko-KR" altLang="en-US" dirty="0" smtClean="0"/>
              <a:t>가 존재하지만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챕터에서는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web site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information source</a:t>
            </a:r>
            <a:r>
              <a:rPr lang="ko-KR" altLang="en-US" baseline="0" dirty="0" smtClean="0"/>
              <a:t>를 중심으로 설명한다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028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Privacy</a:t>
            </a:r>
            <a:r>
              <a:rPr lang="ko-KR" altLang="en-US" dirty="0" smtClean="0"/>
              <a:t>는 내용이 방대하여 이 책에서 다룰</a:t>
            </a:r>
            <a:r>
              <a:rPr lang="ko-KR" altLang="en-US" baseline="0" dirty="0" smtClean="0"/>
              <a:t> 수 있는 내용은 아니다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 간단한 하나의 </a:t>
            </a:r>
            <a:r>
              <a:rPr lang="en-US" altLang="ko-KR" baseline="0" dirty="0" smtClean="0"/>
              <a:t>option</a:t>
            </a:r>
            <a:r>
              <a:rPr lang="ko-KR" altLang="en-US" baseline="0" dirty="0" smtClean="0"/>
              <a:t>에 대해서 살펴본다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사람을 익명의 </a:t>
            </a:r>
            <a:r>
              <a:rPr lang="en-US" altLang="ko-KR" baseline="0" dirty="0" smtClean="0"/>
              <a:t>id</a:t>
            </a:r>
            <a:r>
              <a:rPr lang="ko-KR" altLang="en-US" baseline="0" dirty="0" smtClean="0"/>
              <a:t>로 </a:t>
            </a:r>
            <a:r>
              <a:rPr lang="ko-KR" altLang="en-US" baseline="0" dirty="0" err="1" smtClean="0"/>
              <a:t>매핑을</a:t>
            </a:r>
            <a:r>
              <a:rPr lang="ko-KR" altLang="en-US" baseline="0" dirty="0" smtClean="0"/>
              <a:t> 함으로써 </a:t>
            </a:r>
            <a:r>
              <a:rPr lang="en-US" altLang="ko-KR" baseline="0" dirty="0" smtClean="0"/>
              <a:t>privacy </a:t>
            </a:r>
            <a:r>
              <a:rPr lang="ko-KR" altLang="en-US" baseline="0" dirty="0" smtClean="0"/>
              <a:t>문제를 일정 부분 해결해 줄 수 있다는 것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몇몇 분류의 행동 </a:t>
            </a:r>
            <a:r>
              <a:rPr lang="en-US" altLang="ko-KR" baseline="0" dirty="0" smtClean="0"/>
              <a:t>pattern</a:t>
            </a:r>
            <a:r>
              <a:rPr lang="ko-KR" altLang="en-US" baseline="0" dirty="0" smtClean="0"/>
              <a:t>을 찾는 데 사용된다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1173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Landing page: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한 사이트에서 가장 처음 보이는 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383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사이트에서 제공하는 다른 </a:t>
            </a:r>
            <a:r>
              <a:rPr lang="en-US" altLang="ko-KR" dirty="0" smtClean="0"/>
              <a:t>information</a:t>
            </a:r>
            <a:r>
              <a:rPr lang="ko-KR" altLang="en-US" dirty="0" smtClean="0"/>
              <a:t>은 여러 가지가 있을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예를 들어 </a:t>
            </a:r>
            <a:r>
              <a:rPr lang="en-US" altLang="ko-KR" dirty="0" smtClean="0"/>
              <a:t>amazon</a:t>
            </a:r>
            <a:r>
              <a:rPr lang="ko-KR" altLang="en-US" dirty="0" smtClean="0"/>
              <a:t>에서는 어떤 물건을 검색하면 그 선택한 물건과 색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혹은 모양이 비슷한 상품을 검색할 수 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 다른 예로 여러 상품들을 동시에 비교해서 볼 수 있는 기능을 들 수 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3836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그들 나름대로의 </a:t>
            </a:r>
            <a:r>
              <a:rPr lang="en-US" altLang="ko-KR" dirty="0" smtClean="0"/>
              <a:t>research content</a:t>
            </a:r>
            <a:r>
              <a:rPr lang="ko-KR" altLang="en-US" dirty="0" smtClean="0"/>
              <a:t>를 이해함으로써 고객들이 중요하게 생각하는 것이 무엇인지를 파악한다는 것이다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여기서 </a:t>
            </a:r>
            <a:r>
              <a:rPr lang="en-US" altLang="ko-KR" dirty="0" smtClean="0"/>
              <a:t>research content</a:t>
            </a:r>
            <a:r>
              <a:rPr lang="ko-KR" altLang="en-US" dirty="0" smtClean="0"/>
              <a:t>라는 것은 고객이 물건을 사기 위해 조사하는 모든 행동내용을 의미한다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71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고객들이 어떤 상품의 </a:t>
            </a:r>
            <a:r>
              <a:rPr lang="en-US" altLang="ko-KR" dirty="0" smtClean="0"/>
              <a:t>detail</a:t>
            </a:r>
            <a:r>
              <a:rPr lang="ko-KR" altLang="en-US" dirty="0" smtClean="0"/>
              <a:t>한 </a:t>
            </a:r>
            <a:r>
              <a:rPr lang="en-US" altLang="ko-KR" dirty="0" smtClean="0"/>
              <a:t>specification page</a:t>
            </a:r>
            <a:r>
              <a:rPr lang="ko-KR" altLang="en-US" dirty="0" smtClean="0"/>
              <a:t>를 보고 난 이후에 다른 상품에 비하여 판매율이 많이 저조하다면</a:t>
            </a:r>
            <a:r>
              <a:rPr lang="en-US" altLang="ko-KR" dirty="0" smtClean="0"/>
              <a:t>,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 </a:t>
            </a:r>
            <a:r>
              <a:rPr lang="en-US" altLang="ko-KR" baseline="0" dirty="0" smtClean="0"/>
              <a:t>detailed specification page</a:t>
            </a:r>
            <a:r>
              <a:rPr lang="ko-KR" altLang="en-US" baseline="0" dirty="0" smtClean="0"/>
              <a:t>에는 뭔가 </a:t>
            </a:r>
            <a:r>
              <a:rPr lang="en-US" altLang="ko-KR" baseline="0" dirty="0" smtClean="0"/>
              <a:t>clear</a:t>
            </a:r>
            <a:r>
              <a:rPr lang="ko-KR" altLang="en-US" baseline="0" dirty="0" smtClean="0"/>
              <a:t>하지 않고 </a:t>
            </a:r>
            <a:r>
              <a:rPr lang="en-US" altLang="ko-KR" baseline="0" dirty="0" smtClean="0"/>
              <a:t>accurate</a:t>
            </a:r>
            <a:r>
              <a:rPr lang="ko-KR" altLang="en-US" baseline="0" dirty="0" smtClean="0"/>
              <a:t>하지 않은 정보를 담고 있을 가능성이 크다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따라서 </a:t>
            </a:r>
            <a:r>
              <a:rPr lang="en-US" altLang="ko-KR" baseline="0" dirty="0" smtClean="0"/>
              <a:t>description</a:t>
            </a:r>
            <a:r>
              <a:rPr lang="ko-KR" altLang="en-US" baseline="0" dirty="0" smtClean="0"/>
              <a:t>을 </a:t>
            </a:r>
            <a:r>
              <a:rPr lang="en-US" altLang="ko-KR" baseline="0" dirty="0" smtClean="0"/>
              <a:t>update </a:t>
            </a:r>
            <a:r>
              <a:rPr lang="ko-KR" altLang="en-US" baseline="0" dirty="0" smtClean="0"/>
              <a:t>한다면</a:t>
            </a:r>
            <a:endParaRPr lang="en-US" altLang="ko-KR" baseline="0" dirty="0" smtClean="0"/>
          </a:p>
          <a:p>
            <a:r>
              <a:rPr lang="ko-KR" altLang="en-US" baseline="0" dirty="0" smtClean="0"/>
              <a:t>판매율은 점차 높아질 수 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337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외에도 </a:t>
            </a:r>
            <a:r>
              <a:rPr lang="en-US" altLang="ko-KR" dirty="0" err="1" smtClean="0"/>
              <a:t>facebook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twitter</a:t>
            </a:r>
            <a:r>
              <a:rPr lang="ko-KR" altLang="en-US" dirty="0" smtClean="0"/>
              <a:t>를 고려해 볼 수 있다</a:t>
            </a:r>
            <a:r>
              <a:rPr lang="en-US" altLang="ko-KR" dirty="0" smtClean="0"/>
              <a:t>. Social media</a:t>
            </a:r>
            <a:r>
              <a:rPr lang="ko-KR" altLang="en-US" dirty="0" smtClean="0"/>
              <a:t>를 통한 </a:t>
            </a:r>
            <a:r>
              <a:rPr lang="en-US" altLang="ko-KR" dirty="0" smtClean="0"/>
              <a:t>feedback</a:t>
            </a:r>
            <a:r>
              <a:rPr lang="ko-KR" altLang="en-US" dirty="0" smtClean="0"/>
              <a:t>의 내용과 </a:t>
            </a:r>
            <a:r>
              <a:rPr lang="en-US" altLang="ko-KR" dirty="0" smtClean="0"/>
              <a:t>comment</a:t>
            </a:r>
            <a:r>
              <a:rPr lang="ko-KR" altLang="en-US" dirty="0" smtClean="0"/>
              <a:t>에 대하여 사람들의 </a:t>
            </a:r>
            <a:r>
              <a:rPr lang="en-US" altLang="ko-KR" dirty="0" smtClean="0"/>
              <a:t>“like”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“dislike”</a:t>
            </a:r>
            <a:r>
              <a:rPr lang="ko-KR" altLang="en-US" dirty="0" smtClean="0"/>
              <a:t>를 파악함으로써</a:t>
            </a:r>
            <a:endParaRPr lang="en-US" altLang="ko-KR" dirty="0" smtClean="0"/>
          </a:p>
          <a:p>
            <a:r>
              <a:rPr lang="ko-KR" altLang="en-US" dirty="0" smtClean="0"/>
              <a:t>어떤 고객들이 어떤 상품에 어떻게 생각하는지에 대한 부분을 보다 잘 파악할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422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CD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cash holding</a:t>
            </a:r>
            <a:r>
              <a:rPr lang="ko-KR" altLang="en-US" dirty="0" smtClean="0"/>
              <a:t>은 경제학쪽 용어로 내용에 대한 것은 생략한다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Churn model: </a:t>
            </a:r>
            <a:r>
              <a:rPr lang="ko-KR" altLang="en-US" dirty="0" smtClean="0"/>
              <a:t>가입 해지를 할 위험성이 높은 고객을 따로 표시하여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그런 일이 발생하기 전에 사전대책을 강구하여 조치를 취하게 함을 목표로 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* Churn</a:t>
            </a:r>
          </a:p>
          <a:p>
            <a:r>
              <a:rPr lang="en-US" altLang="ko-KR" dirty="0" smtClean="0"/>
              <a:t>&lt;</a:t>
            </a:r>
            <a:r>
              <a:rPr lang="ko-KR" altLang="en-US" dirty="0" err="1" smtClean="0"/>
              <a:t>네이버</a:t>
            </a:r>
            <a:r>
              <a:rPr lang="ko-KR" altLang="en-US" dirty="0" smtClean="0"/>
              <a:t> 지식사전에서 발췌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통신회사 마케팅에서 쓰이는 용어로 단기간 동안 요금 등의 이유로 사업자를 자주 바꾸는 고객</a:t>
            </a:r>
            <a:r>
              <a:rPr lang="en-US" altLang="ko-KR" dirty="0" smtClean="0"/>
              <a:t>. Churn</a:t>
            </a:r>
            <a:r>
              <a:rPr lang="ko-KR" altLang="en-US" dirty="0" smtClean="0"/>
              <a:t>의 사전적 의미는 ‘군중이 우왕좌왕하다’이다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신규가입 서비스를 제공하는 이동전화사업자들에게 심각한 문제로 대두되고 있는데 실제로 미국의 경우 이동전화사업에서 </a:t>
            </a:r>
            <a:r>
              <a:rPr lang="en-US" altLang="ko-KR" dirty="0" smtClean="0"/>
              <a:t>Churn</a:t>
            </a:r>
            <a:r>
              <a:rPr lang="ko-KR" altLang="en-US" dirty="0" smtClean="0"/>
              <a:t>의 비율은 </a:t>
            </a:r>
            <a:r>
              <a:rPr lang="en-US" altLang="ko-KR" dirty="0" smtClean="0"/>
              <a:t>25%</a:t>
            </a:r>
            <a:r>
              <a:rPr lang="ko-KR" altLang="en-US" dirty="0" smtClean="0"/>
              <a:t>에 달해 </a:t>
            </a:r>
            <a:r>
              <a:rPr lang="en-US" altLang="ko-KR" dirty="0" smtClean="0"/>
              <a:t>Churn Rate</a:t>
            </a:r>
            <a:r>
              <a:rPr lang="ko-KR" altLang="en-US" dirty="0" smtClean="0"/>
              <a:t>를 낮추는 일이 통신사업자의 중요한 과제가 되고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국내 이동 통신업계의 사업자간의 경쟁에서도 중요한 사안으로 떠오르고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830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6250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점수 높은 사람을 찾은 후에는</a:t>
            </a:r>
            <a:r>
              <a:rPr lang="en-US" altLang="ko-KR" dirty="0" smtClean="0"/>
              <a:t>?</a:t>
            </a:r>
            <a:r>
              <a:rPr lang="en-US" altLang="ko-KR" baseline="0" dirty="0" smtClean="0"/>
              <a:t> Organization</a:t>
            </a:r>
            <a:r>
              <a:rPr lang="ko-KR" altLang="en-US" dirty="0" smtClean="0"/>
              <a:t>에 따라 활용법은 다양할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제일 구매하지 않을 것 같은 사람을 구매하게 만들어야 할지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제일 구매할 것 같은 사람이 확실하게 구매하게 만들어야 할지 등의</a:t>
            </a:r>
            <a:r>
              <a:rPr lang="ko-KR" altLang="en-US" baseline="0" dirty="0" smtClean="0"/>
              <a:t> 노력은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 </a:t>
            </a:r>
            <a:r>
              <a:rPr lang="en-US" altLang="ko-KR" baseline="0" dirty="0" smtClean="0"/>
              <a:t>organization</a:t>
            </a:r>
            <a:r>
              <a:rPr lang="ko-KR" altLang="en-US" baseline="0" dirty="0" smtClean="0"/>
              <a:t>의 방향에 따라 정해질 수 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7876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이러한 </a:t>
            </a:r>
            <a:r>
              <a:rPr lang="en-US" altLang="ko-KR" dirty="0" smtClean="0"/>
              <a:t>segmentation</a:t>
            </a:r>
            <a:r>
              <a:rPr lang="ko-KR" altLang="en-US" dirty="0" smtClean="0"/>
              <a:t>은 기존의 통계적 혹은 판매 중심의 </a:t>
            </a:r>
            <a:r>
              <a:rPr lang="en-US" altLang="ko-KR" dirty="0" smtClean="0"/>
              <a:t>segmentation</a:t>
            </a:r>
            <a:r>
              <a:rPr lang="en-US" altLang="ko-KR" baseline="0" dirty="0" smtClean="0"/>
              <a:t> schema</a:t>
            </a:r>
            <a:r>
              <a:rPr lang="ko-KR" altLang="en-US" baseline="0" dirty="0" smtClean="0"/>
              <a:t>와는 다른 고객에 대한 시각을 제공할 수 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Dreamer</a:t>
            </a:r>
            <a:r>
              <a:rPr lang="ko-KR" altLang="en-US" baseline="0" dirty="0" smtClean="0"/>
              <a:t>라는 </a:t>
            </a:r>
            <a:r>
              <a:rPr lang="en-US" altLang="ko-KR" baseline="0" dirty="0" smtClean="0"/>
              <a:t>segment</a:t>
            </a:r>
            <a:r>
              <a:rPr lang="ko-KR" altLang="en-US" baseline="0" dirty="0" smtClean="0"/>
              <a:t>를 가정해보자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segment</a:t>
            </a:r>
            <a:r>
              <a:rPr lang="ko-KR" altLang="en-US" baseline="0" dirty="0" smtClean="0"/>
              <a:t>는 순수하게 </a:t>
            </a:r>
            <a:r>
              <a:rPr lang="en-US" altLang="ko-KR" baseline="0" dirty="0" smtClean="0"/>
              <a:t>browsing behavior</a:t>
            </a:r>
            <a:r>
              <a:rPr lang="ko-KR" altLang="en-US" baseline="0" dirty="0" smtClean="0"/>
              <a:t>로부터 도출되었다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그들은 </a:t>
            </a:r>
            <a:r>
              <a:rPr lang="en-US" altLang="ko-KR" baseline="0" dirty="0" smtClean="0"/>
              <a:t>basket</a:t>
            </a:r>
            <a:r>
              <a:rPr lang="ko-KR" altLang="en-US" baseline="0" dirty="0" smtClean="0"/>
              <a:t>에 물건을 넣었다 </a:t>
            </a:r>
            <a:r>
              <a:rPr lang="ko-KR" altLang="en-US" baseline="0" dirty="0" err="1" smtClean="0"/>
              <a:t>뺐다를</a:t>
            </a:r>
            <a:r>
              <a:rPr lang="ko-KR" altLang="en-US" baseline="0" dirty="0" smtClean="0"/>
              <a:t> 여러 번 반복한다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이러한 반복동작을 하는 고객을 찾아내는 일은 그렇게 어려운 일이 아니다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그럼 그들을 발견했다면 그들에게 혹은 </a:t>
            </a:r>
            <a:r>
              <a:rPr lang="en-US" altLang="ko-KR" baseline="0" dirty="0" smtClean="0"/>
              <a:t>organization</a:t>
            </a:r>
            <a:r>
              <a:rPr lang="ko-KR" altLang="en-US" baseline="0" dirty="0" smtClean="0"/>
              <a:t>에서 무엇을 할 수 있을까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첫 번째로 그들이 </a:t>
            </a:r>
            <a:r>
              <a:rPr lang="en-US" altLang="ko-KR" baseline="0" dirty="0" smtClean="0"/>
              <a:t>basket</a:t>
            </a:r>
            <a:r>
              <a:rPr lang="ko-KR" altLang="en-US" baseline="0" dirty="0" smtClean="0"/>
              <a:t>에서 빼는 상품을 분석해본다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그들이 포기하는 대부분의 이유는 기능은 마음에 들지만 가격이 비싸기 때문이다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따라서 그들에게 가격은 더 저렴하면서</a:t>
            </a:r>
            <a:endParaRPr lang="en-US" altLang="ko-KR" baseline="0" dirty="0" smtClean="0"/>
          </a:p>
          <a:p>
            <a:r>
              <a:rPr lang="ko-KR" altLang="en-US" baseline="0" dirty="0" smtClean="0"/>
              <a:t>기능이 비슷한 다른 제품들을 제안할 수 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두 번째는 </a:t>
            </a:r>
            <a:r>
              <a:rPr lang="en-US" altLang="ko-KR" baseline="0" dirty="0" smtClean="0"/>
              <a:t>organization</a:t>
            </a:r>
            <a:r>
              <a:rPr lang="ko-KR" altLang="en-US" baseline="0" dirty="0" smtClean="0"/>
              <a:t>에서 좀 더 정확한 분석이 가능해 진다는 것이다</a:t>
            </a:r>
            <a:r>
              <a:rPr lang="en-US" altLang="ko-KR" baseline="0" dirty="0" smtClean="0"/>
              <a:t>. Organization </a:t>
            </a:r>
            <a:r>
              <a:rPr lang="ko-KR" altLang="en-US" baseline="0" dirty="0" smtClean="0"/>
              <a:t>입장에서 보면 </a:t>
            </a:r>
            <a:r>
              <a:rPr lang="en-US" altLang="ko-KR" baseline="0" dirty="0" smtClean="0"/>
              <a:t>basket</a:t>
            </a:r>
            <a:r>
              <a:rPr lang="ko-KR" altLang="en-US" baseline="0" dirty="0" smtClean="0"/>
              <a:t>에서 물건을 빼는 행위는 일종의 </a:t>
            </a:r>
            <a:r>
              <a:rPr lang="en-US" altLang="ko-KR" baseline="0" dirty="0" smtClean="0"/>
              <a:t>“failure”</a:t>
            </a:r>
            <a:r>
              <a:rPr lang="ko-KR" altLang="en-US" baseline="0" dirty="0" smtClean="0"/>
              <a:t>이다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 </a:t>
            </a:r>
            <a:r>
              <a:rPr lang="en-US" altLang="ko-KR" baseline="0" dirty="0" smtClean="0"/>
              <a:t>Dreamer segment</a:t>
            </a:r>
            <a:r>
              <a:rPr lang="ko-KR" altLang="en-US" baseline="0" dirty="0" smtClean="0"/>
              <a:t>의 경우</a:t>
            </a:r>
            <a:endParaRPr lang="en-US" altLang="ko-KR" baseline="0" dirty="0" smtClean="0"/>
          </a:p>
          <a:p>
            <a:r>
              <a:rPr lang="ko-KR" altLang="en-US" baseline="0" dirty="0" smtClean="0"/>
              <a:t>반복적으로 그러한 행위를 하게 된다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이것은 정확한 </a:t>
            </a:r>
            <a:r>
              <a:rPr lang="en-US" altLang="ko-KR" baseline="0" dirty="0" smtClean="0"/>
              <a:t>failure</a:t>
            </a:r>
            <a:r>
              <a:rPr lang="ko-KR" altLang="en-US" baseline="0" dirty="0" smtClean="0"/>
              <a:t>의 통계를 내는데 방해요소가 된다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따라서 </a:t>
            </a:r>
            <a:r>
              <a:rPr lang="en-US" altLang="ko-KR" baseline="0" dirty="0" smtClean="0"/>
              <a:t>Dreamer segment</a:t>
            </a:r>
            <a:r>
              <a:rPr lang="ko-KR" altLang="en-US" baseline="0" dirty="0" smtClean="0"/>
              <a:t>의 경우 반복적으로 빼는 행위를 하나의 행위로 적절히</a:t>
            </a:r>
            <a:endParaRPr lang="en-US" altLang="ko-KR" baseline="0" dirty="0" smtClean="0"/>
          </a:p>
          <a:p>
            <a:r>
              <a:rPr lang="ko-KR" altLang="en-US" baseline="0" dirty="0" smtClean="0"/>
              <a:t>묶을 수 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이렇게 함으로써 좀 더 정확한 통계 분석을 할 수 있고 이로 인해 궁극적으로는 더 나은 판매 전략을 세울 수 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997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308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308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159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001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486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81E1F5-2B45-4EC3-BF57-CB756619C87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054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844824"/>
            <a:ext cx="7772400" cy="1470025"/>
          </a:xfrm>
        </p:spPr>
        <p:txBody>
          <a:bodyPr anchor="b">
            <a:normAutofit/>
          </a:bodyPr>
          <a:lstStyle>
            <a:lvl1pPr algn="l"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20414" y="3573016"/>
            <a:ext cx="7715304" cy="17526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714348" y="3428206"/>
            <a:ext cx="7715304" cy="15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84976" cy="792088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063277"/>
            <a:ext cx="8784976" cy="5462067"/>
          </a:xfrm>
        </p:spPr>
        <p:txBody>
          <a:bodyPr/>
          <a:lstStyle>
            <a:lvl1pPr marL="342900" indent="-342900">
              <a:buClr>
                <a:srgbClr val="C00000"/>
              </a:buClr>
              <a:buFont typeface="Wingdings" pitchFamily="2" charset="2"/>
              <a:buChar char="§"/>
              <a:defRPr sz="2400"/>
            </a:lvl1pPr>
            <a:lvl2pPr>
              <a:buClr>
                <a:srgbClr val="C00000"/>
              </a:buClr>
              <a:defRPr sz="2000"/>
            </a:lvl2pPr>
            <a:lvl3pPr marL="1143000" indent="-228600">
              <a:buClr>
                <a:srgbClr val="C00000"/>
              </a:buClr>
              <a:buFont typeface="Wingdings" pitchFamily="2" charset="2"/>
              <a:buChar char="§"/>
              <a:defRPr sz="1800"/>
            </a:lvl3pPr>
            <a:lvl4pPr>
              <a:buClr>
                <a:srgbClr val="C00000"/>
              </a:buClr>
              <a:defRPr sz="1600"/>
            </a:lvl4pPr>
            <a:lvl5pPr marL="2057400" indent="-228600">
              <a:buClr>
                <a:srgbClr val="C00000"/>
              </a:buClr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170784" y="6597353"/>
            <a:ext cx="802432" cy="216023"/>
          </a:xfrm>
        </p:spPr>
        <p:txBody>
          <a:bodyPr/>
          <a:lstStyle>
            <a:lvl1pPr algn="ctr">
              <a:defRPr/>
            </a:lvl1pPr>
          </a:lstStyle>
          <a:p>
            <a:fld id="{10211B80-7C79-41F7-9946-37F518A5652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16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04448" y="6506386"/>
            <a:ext cx="518091" cy="35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62F2B98C-308B-435C-8F66-72B8D7852B72}" type="datetime1">
              <a:rPr lang="ko-KR" altLang="en-US" smtClean="0"/>
              <a:pPr/>
              <a:t>2013-01-07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Calibri" pitchFamily="34" charset="0"/>
          <a:ea typeface="+mj-ea"/>
          <a:cs typeface="Calibri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5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268760"/>
            <a:ext cx="7772400" cy="2046089"/>
          </a:xfrm>
        </p:spPr>
        <p:txBody>
          <a:bodyPr>
            <a:normAutofit/>
          </a:bodyPr>
          <a:lstStyle/>
          <a:p>
            <a:pPr algn="ctr"/>
            <a:r>
              <a:rPr lang="en-US" altLang="ko-KR" sz="4400" dirty="0" smtClean="0"/>
              <a:t>Introduction to Big Data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20414" y="3573016"/>
            <a:ext cx="7715304" cy="3096344"/>
          </a:xfrm>
        </p:spPr>
        <p:txBody>
          <a:bodyPr/>
          <a:lstStyle/>
          <a:p>
            <a:r>
              <a:rPr lang="en-US" altLang="ko-KR" dirty="0"/>
              <a:t>Taming The Big Data Tidal Wave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r>
              <a:rPr lang="en-US" altLang="ko-KR" dirty="0" smtClean="0"/>
              <a:t>SNU IDB Lab</a:t>
            </a:r>
            <a:r>
              <a:rPr lang="en-US" altLang="ko-KR" dirty="0" smtClean="0"/>
              <a:t>.</a:t>
            </a:r>
          </a:p>
          <a:p>
            <a:pPr algn="r"/>
            <a:r>
              <a:rPr lang="en-US" altLang="ko-KR" dirty="0" smtClean="0"/>
              <a:t>Big Data Team</a:t>
            </a:r>
            <a:endParaRPr lang="en-US" altLang="ko-KR" dirty="0" smtClean="0"/>
          </a:p>
        </p:txBody>
      </p:sp>
      <p:pic>
        <p:nvPicPr>
          <p:cNvPr id="10242" name="Picture 2" descr="C:\Users\Min Sup\Desktop\2012년 1학기\Big Data\big data image\1612381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149080"/>
            <a:ext cx="1440160" cy="217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5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How Is Big Data More of the Same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Most new data sources were considered big and difficult</a:t>
            </a:r>
          </a:p>
          <a:p>
            <a:r>
              <a:rPr lang="en-US" altLang="ko-KR" dirty="0" smtClean="0"/>
              <a:t>Just the next wave of new, bigger data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9218" name="Picture 2" descr="C:\Users\Min Sup\Desktop\2012년 1학기\Big Data\big data image\SAP_for_Retail_Einzelhand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802127"/>
            <a:ext cx="2812084" cy="164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3131840" y="3364359"/>
            <a:ext cx="50405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9" name="Picture 3" descr="C:\Users\Min Sup\Desktop\2012년 1학기\Big Data\big data image\Big_Dat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716287"/>
            <a:ext cx="259228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른쪽 화살표 7"/>
          <p:cNvSpPr/>
          <p:nvPr/>
        </p:nvSpPr>
        <p:spPr>
          <a:xfrm>
            <a:off x="6516216" y="3436367"/>
            <a:ext cx="50405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0" name="Picture 4" descr="C:\Users\Min Sup\Desktop\2012년 1학기\Big Data\big data image\man-with-blue-question-mark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723654"/>
            <a:ext cx="2001490" cy="200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79912" y="4839543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Calibri" pitchFamily="34" charset="0"/>
                <a:cs typeface="Calibri" pitchFamily="34" charset="0"/>
              </a:rPr>
              <a:t>&lt; The present &gt;</a:t>
            </a:r>
            <a:endParaRPr lang="ko-KR" alt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60" y="4797152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Calibri" pitchFamily="34" charset="0"/>
                <a:cs typeface="Calibri" pitchFamily="34" charset="0"/>
              </a:rPr>
              <a:t>&lt; The past &gt;</a:t>
            </a:r>
            <a:endParaRPr lang="ko-KR" alt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04248" y="4839543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Calibri" pitchFamily="34" charset="0"/>
                <a:cs typeface="Calibri" pitchFamily="34" charset="0"/>
              </a:rPr>
              <a:t>&lt; The future &gt;</a:t>
            </a:r>
            <a:endParaRPr lang="ko-KR" altLang="en-US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65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063277"/>
            <a:ext cx="8784976" cy="546206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What is Big Data and Why Does It Matter?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What Is Big Data?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How Is Big Data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Different and More of the Same?</a:t>
            </a:r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altLang="ko-KR" dirty="0" smtClean="0"/>
              <a:t>Risks of Big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The Structure of Big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Most Big Data Doesn’t Matter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Mixing Big Data with Traditional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Today’s Big Data Is Not Tomorrow’s Big Data</a:t>
            </a:r>
          </a:p>
          <a:p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Web Data: The Original Big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Web Data Overview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What Web Data Reveals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Web Data in Action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60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Risks of Big </a:t>
            </a:r>
            <a:r>
              <a:rPr lang="en-US" altLang="ko-KR" dirty="0" smtClean="0"/>
              <a:t>Data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Will </a:t>
            </a:r>
            <a:r>
              <a:rPr lang="en-US" altLang="ko-KR" dirty="0"/>
              <a:t>be so </a:t>
            </a:r>
            <a:r>
              <a:rPr lang="en-US" altLang="ko-KR" dirty="0" smtClean="0"/>
              <a:t>overwhelmed</a:t>
            </a:r>
          </a:p>
          <a:p>
            <a:pPr lvl="1"/>
            <a:r>
              <a:rPr lang="en-US" altLang="ko-KR" dirty="0" smtClean="0"/>
              <a:t>Need the right people and solve the right problems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C</a:t>
            </a:r>
            <a:r>
              <a:rPr lang="en-US" altLang="ko-KR" dirty="0" smtClean="0"/>
              <a:t>osts </a:t>
            </a:r>
            <a:r>
              <a:rPr lang="en-US" altLang="ko-KR" dirty="0"/>
              <a:t>escalate too </a:t>
            </a:r>
            <a:r>
              <a:rPr lang="en-US" altLang="ko-KR" dirty="0" smtClean="0"/>
              <a:t>fast</a:t>
            </a:r>
          </a:p>
          <a:p>
            <a:pPr lvl="1"/>
            <a:r>
              <a:rPr lang="en-US" altLang="ko-KR" dirty="0" smtClean="0"/>
              <a:t>Isn’t necessary to capture 100%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Many sources of big data is privacy</a:t>
            </a:r>
          </a:p>
          <a:p>
            <a:pPr lvl="1"/>
            <a:r>
              <a:rPr lang="en-US" altLang="ko-KR" dirty="0" smtClean="0"/>
              <a:t>self-regulation</a:t>
            </a:r>
          </a:p>
          <a:p>
            <a:pPr lvl="1"/>
            <a:r>
              <a:rPr lang="en-US" altLang="ko-KR" dirty="0" smtClean="0"/>
              <a:t>Legal regulation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2050" name="Picture 2" descr="C:\Users\Min Sup\Desktop\2012년 1학기\Big Data\big data image\kccto_1326691542_6637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861048"/>
            <a:ext cx="2880320" cy="286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Min Sup\Desktop\2012년 2학기\세미나\2013-01-07 빅데이터팀 세미나\images\0423_data_630x42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980728"/>
            <a:ext cx="2466744" cy="164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65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Why You Need to Tame Big </a:t>
            </a:r>
            <a:r>
              <a:rPr lang="en-US" altLang="ko-KR" dirty="0" smtClean="0"/>
              <a:t>Data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Analyzing big data is already standard </a:t>
            </a:r>
          </a:p>
          <a:p>
            <a:pPr marL="0" indent="0">
              <a:buNone/>
            </a:pPr>
            <a:r>
              <a:rPr lang="en-US" altLang="ko-KR" dirty="0" smtClean="0"/>
              <a:t>     (e.g. ecommerce)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Be left behind in a few years</a:t>
            </a:r>
          </a:p>
          <a:p>
            <a:pPr lvl="1"/>
            <a:r>
              <a:rPr lang="en-US" altLang="ko-KR" dirty="0" smtClean="0"/>
              <a:t>So far, only missed the chance on the  bleeding edge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Capturing data, using analysis to make decisions</a:t>
            </a:r>
          </a:p>
          <a:p>
            <a:pPr lvl="1"/>
            <a:r>
              <a:rPr lang="en-US" altLang="ko-KR" dirty="0" smtClean="0"/>
              <a:t>Just an extension of what you are already doing today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056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063277"/>
            <a:ext cx="8784976" cy="546206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What is Big Data and Why Does It Matter?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What Is Big Data?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How Is Big Data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Different and More of the Same?</a:t>
            </a:r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Risks of Big Data</a:t>
            </a:r>
          </a:p>
          <a:p>
            <a:pPr lvl="1"/>
            <a:r>
              <a:rPr lang="en-US" altLang="ko-KR" dirty="0" smtClean="0"/>
              <a:t>The Structure of Big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Most Big Data Doesn’t Matter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Mixing Big Data with Traditional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Today’s Big Data Is Not Tomorrow’s Big Data</a:t>
            </a:r>
          </a:p>
          <a:p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Web Data: The Original Big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Web Data Overview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What Web Data Reveals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Web Data in Action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60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Structure of Big </a:t>
            </a:r>
            <a:r>
              <a:rPr lang="en-US" altLang="ko-KR" dirty="0" smtClean="0"/>
              <a:t>Data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48064" y="1063277"/>
            <a:ext cx="3960368" cy="5462067"/>
          </a:xfrm>
        </p:spPr>
        <p:txBody>
          <a:bodyPr/>
          <a:lstStyle/>
          <a:p>
            <a:r>
              <a:rPr lang="en-US" altLang="ko-KR" dirty="0" smtClean="0"/>
              <a:t>Structured</a:t>
            </a:r>
          </a:p>
          <a:p>
            <a:pPr lvl="1"/>
            <a:r>
              <a:rPr lang="en-US" altLang="ko-KR" dirty="0" smtClean="0"/>
              <a:t>Most traditional data sources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Semi-structured</a:t>
            </a:r>
          </a:p>
          <a:p>
            <a:pPr lvl="1"/>
            <a:r>
              <a:rPr lang="en-US" altLang="ko-KR" dirty="0" smtClean="0"/>
              <a:t>Many sources of big data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Unstructured</a:t>
            </a:r>
          </a:p>
          <a:p>
            <a:pPr lvl="1"/>
            <a:r>
              <a:rPr lang="en-US" altLang="ko-KR" dirty="0" smtClean="0"/>
              <a:t>Video data, audio data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3074" name="Picture 2" descr="C:\Users\Min Sup\Desktop\2012년 1학기\Big Data\big data image\data stru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5076128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56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Exploring Big </a:t>
            </a:r>
            <a:r>
              <a:rPr lang="en-US" altLang="ko-KR" dirty="0" smtClean="0"/>
              <a:t>Data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170784" y="6597353"/>
            <a:ext cx="802432" cy="216023"/>
          </a:xfrm>
        </p:spPr>
        <p:txBody>
          <a:bodyPr/>
          <a:lstStyle/>
          <a:p>
            <a:fld id="{10211B80-7C79-41F7-9946-37F518A5652A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4" name="원형 13"/>
          <p:cNvSpPr/>
          <p:nvPr/>
        </p:nvSpPr>
        <p:spPr>
          <a:xfrm>
            <a:off x="285589" y="2996952"/>
            <a:ext cx="3024336" cy="3024336"/>
          </a:xfrm>
          <a:prstGeom prst="pi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원형 14"/>
          <p:cNvSpPr/>
          <p:nvPr/>
        </p:nvSpPr>
        <p:spPr>
          <a:xfrm>
            <a:off x="475755" y="2852936"/>
            <a:ext cx="2952328" cy="2952328"/>
          </a:xfrm>
          <a:prstGeom prst="pie">
            <a:avLst>
              <a:gd name="adj1" fmla="val 16214888"/>
              <a:gd name="adj2" fmla="val 21596784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9605" y="4797152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Gathering &amp; preparing</a:t>
            </a:r>
          </a:p>
          <a:p>
            <a:pPr algn="ctr"/>
            <a:r>
              <a:rPr lang="en-US" altLang="ko-KR" b="1" dirty="0"/>
              <a:t>d</a:t>
            </a:r>
            <a:r>
              <a:rPr lang="en-US" altLang="ko-KR" b="1" dirty="0" smtClean="0"/>
              <a:t>ata</a:t>
            </a:r>
          </a:p>
          <a:p>
            <a:pPr algn="ctr"/>
            <a:r>
              <a:rPr lang="en-US" altLang="ko-KR" b="1" dirty="0" smtClean="0"/>
              <a:t>(70~80%)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259632" y="342900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Analyzing</a:t>
            </a:r>
          </a:p>
          <a:p>
            <a:pPr algn="ctr"/>
            <a:r>
              <a:rPr lang="en-US" altLang="ko-KR" b="1" dirty="0" smtClean="0"/>
              <a:t>data</a:t>
            </a:r>
          </a:p>
          <a:p>
            <a:pPr algn="ctr"/>
            <a:r>
              <a:rPr lang="en-US" altLang="ko-KR" b="1" dirty="0" smtClean="0"/>
              <a:t>(20~30%)</a:t>
            </a:r>
            <a:endParaRPr lang="ko-KR" altLang="en-US" b="1" dirty="0"/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251520" y="1279301"/>
            <a:ext cx="3528392" cy="925563"/>
          </a:xfrm>
        </p:spPr>
        <p:txBody>
          <a:bodyPr>
            <a:normAutofit/>
          </a:bodyPr>
          <a:lstStyle/>
          <a:p>
            <a:pPr lvl="0"/>
            <a:r>
              <a:rPr lang="en-US" altLang="ko-KR" dirty="0" smtClean="0"/>
              <a:t>The time for </a:t>
            </a:r>
          </a:p>
          <a:p>
            <a:pPr marL="0" lvl="0" indent="0">
              <a:buNone/>
            </a:pPr>
            <a:r>
              <a:rPr lang="en-US" altLang="ko-KR" dirty="0" smtClean="0"/>
              <a:t>      developing an analysis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0" name="오른쪽 화살표 19"/>
          <p:cNvSpPr/>
          <p:nvPr/>
        </p:nvSpPr>
        <p:spPr>
          <a:xfrm>
            <a:off x="3923928" y="3645024"/>
            <a:ext cx="936104" cy="13681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원형 20"/>
          <p:cNvSpPr/>
          <p:nvPr/>
        </p:nvSpPr>
        <p:spPr>
          <a:xfrm>
            <a:off x="5254141" y="2986411"/>
            <a:ext cx="3024336" cy="3024336"/>
          </a:xfrm>
          <a:prstGeom prst="pie">
            <a:avLst>
              <a:gd name="adj1" fmla="val 17638694"/>
              <a:gd name="adj2" fmla="val 16200000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원형 21"/>
          <p:cNvSpPr/>
          <p:nvPr/>
        </p:nvSpPr>
        <p:spPr>
          <a:xfrm>
            <a:off x="5364088" y="2708920"/>
            <a:ext cx="2952328" cy="2952328"/>
          </a:xfrm>
          <a:prstGeom prst="pie">
            <a:avLst>
              <a:gd name="adj1" fmla="val 16214888"/>
              <a:gd name="adj2" fmla="val 17515826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98157" y="4786611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Gathering &amp; preparing</a:t>
            </a:r>
          </a:p>
          <a:p>
            <a:pPr algn="ctr"/>
            <a:r>
              <a:rPr lang="en-US" altLang="ko-KR" b="1" dirty="0"/>
              <a:t>d</a:t>
            </a:r>
            <a:r>
              <a:rPr lang="en-US" altLang="ko-KR" b="1" dirty="0" smtClean="0"/>
              <a:t>ata</a:t>
            </a:r>
          </a:p>
          <a:p>
            <a:pPr algn="ctr"/>
            <a:r>
              <a:rPr lang="en-US" altLang="ko-KR" b="1" dirty="0" smtClean="0"/>
              <a:t>(95%)</a:t>
            </a:r>
            <a:endParaRPr lang="ko-KR" altLang="en-US" b="1" dirty="0"/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4499992" y="1052736"/>
            <a:ext cx="4392488" cy="1308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The time for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developing an analysis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(Initially working with big data)</a:t>
            </a:r>
          </a:p>
          <a:p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236296" y="2361654"/>
            <a:ext cx="1487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Analyzing</a:t>
            </a:r>
          </a:p>
          <a:p>
            <a:pPr algn="ctr"/>
            <a:r>
              <a:rPr lang="en-US" altLang="ko-KR" b="1" dirty="0" smtClean="0"/>
              <a:t>data</a:t>
            </a:r>
          </a:p>
          <a:p>
            <a:pPr algn="ctr"/>
            <a:r>
              <a:rPr lang="en-US" altLang="ko-KR" b="1" dirty="0" smtClean="0"/>
              <a:t>(5%)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6056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063277"/>
            <a:ext cx="8784976" cy="546206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What is Big Data and Why Does It Matter?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What Is Big Data?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How Is Big Data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Different and More of the Same?</a:t>
            </a:r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Risks of Big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The Structure of Big Data</a:t>
            </a:r>
          </a:p>
          <a:p>
            <a:pPr lvl="1"/>
            <a:r>
              <a:rPr lang="en-US" altLang="ko-KR" dirty="0" smtClean="0"/>
              <a:t>Most Big Data Doesn’t Matter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Mixing Big Data with Traditional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Today’s Big Data Is Not Tomorrow’s Big Data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Web Data: The Original Big Data</a:t>
            </a:r>
          </a:p>
          <a:p>
            <a:pPr lvl="1"/>
            <a:r>
              <a:rPr lang="en-US" altLang="ko-KR" dirty="0" smtClean="0"/>
              <a:t>Web Data Overview</a:t>
            </a:r>
          </a:p>
          <a:p>
            <a:pPr lvl="1"/>
            <a:r>
              <a:rPr lang="en-US" altLang="ko-KR" dirty="0" smtClean="0"/>
              <a:t>What Web Data Reveals</a:t>
            </a:r>
          </a:p>
          <a:p>
            <a:pPr lvl="1"/>
            <a:r>
              <a:rPr lang="en-US" altLang="ko-KR" dirty="0" smtClean="0"/>
              <a:t>Web Data in Action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60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Filtering Big Data </a:t>
            </a:r>
            <a:r>
              <a:rPr lang="en-US" altLang="ko-KR" dirty="0" smtClean="0"/>
              <a:t>Effectively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Sipping from the hose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The </a:t>
            </a:r>
            <a:r>
              <a:rPr lang="en-US" altLang="ko-KR" dirty="0"/>
              <a:t>extract, transform, and load (ETL) processes</a:t>
            </a:r>
          </a:p>
          <a:p>
            <a:r>
              <a:rPr lang="en-US" altLang="ko-KR" dirty="0"/>
              <a:t>taking a raw feed of data, reading it, and producing a usable set of output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6146" name="Picture 2" descr="C:\Users\Min Sup\Desktop\2012년 1학기\Big Data\big data image\imagesCAXGMG7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2952328" cy="196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4547484" y="2708920"/>
            <a:ext cx="4128972" cy="720725"/>
          </a:xfrm>
          <a:prstGeom prst="roundRect">
            <a:avLst/>
          </a:prstGeom>
          <a:solidFill>
            <a:schemeClr val="accent3">
              <a:lumMod val="75000"/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308682" y="1484784"/>
            <a:ext cx="4608314" cy="706248"/>
          </a:xfrm>
          <a:prstGeom prst="roundRect">
            <a:avLst/>
          </a:prstGeom>
          <a:solidFill>
            <a:schemeClr val="accent3">
              <a:lumMod val="75000"/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4355976" y="1625194"/>
            <a:ext cx="4752528" cy="698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US" altLang="ko-KR" sz="2000" dirty="0" smtClean="0"/>
              <a:t>Focus on the </a:t>
            </a:r>
            <a:r>
              <a:rPr lang="en-US" altLang="ko-KR" sz="2000" dirty="0" smtClean="0">
                <a:solidFill>
                  <a:srgbClr val="C00000"/>
                </a:solidFill>
              </a:rPr>
              <a:t>important pieces</a:t>
            </a:r>
            <a:r>
              <a:rPr lang="en-US" altLang="ko-KR" sz="2000" dirty="0" smtClean="0"/>
              <a:t> of the data</a:t>
            </a:r>
          </a:p>
        </p:txBody>
      </p:sp>
      <p:sp>
        <p:nvSpPr>
          <p:cNvPr id="16" name="아래쪽 화살표 15"/>
          <p:cNvSpPr/>
          <p:nvPr/>
        </p:nvSpPr>
        <p:spPr>
          <a:xfrm>
            <a:off x="6336728" y="2296244"/>
            <a:ext cx="395512" cy="3470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내용 개체 틀 2"/>
          <p:cNvSpPr txBox="1">
            <a:spLocks/>
          </p:cNvSpPr>
          <p:nvPr/>
        </p:nvSpPr>
        <p:spPr bwMode="auto">
          <a:xfrm>
            <a:off x="4788024" y="2874392"/>
            <a:ext cx="3671888" cy="5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None/>
            </a:pPr>
            <a:r>
              <a:rPr lang="en-US" altLang="ko-KR" sz="2000" dirty="0">
                <a:latin typeface="Calibri" pitchFamily="34" charset="0"/>
                <a:ea typeface="맑은 고딕" pitchFamily="50" charset="-127"/>
                <a:cs typeface="Calibri" pitchFamily="34" charset="0"/>
              </a:rPr>
              <a:t>It makes big data </a:t>
            </a:r>
            <a:r>
              <a:rPr lang="en-US" altLang="ko-KR" sz="2000" dirty="0">
                <a:solidFill>
                  <a:srgbClr val="C00000"/>
                </a:solidFill>
                <a:latin typeface="Calibri" pitchFamily="34" charset="0"/>
                <a:ea typeface="맑은 고딕" pitchFamily="50" charset="-127"/>
                <a:cs typeface="Calibri" pitchFamily="34" charset="0"/>
              </a:rPr>
              <a:t>easier to handle</a:t>
            </a:r>
            <a:endParaRPr lang="ko-KR" altLang="en-US" sz="2000" dirty="0">
              <a:solidFill>
                <a:srgbClr val="C00000"/>
              </a:solidFill>
              <a:latin typeface="Calibri" pitchFamily="34" charset="0"/>
              <a:ea typeface="맑은 고딕" pitchFamily="50" charset="-127"/>
              <a:cs typeface="Calibri" pitchFamily="34" charset="0"/>
            </a:endParaRPr>
          </a:p>
        </p:txBody>
      </p:sp>
      <p:graphicFrame>
        <p:nvGraphicFramePr>
          <p:cNvPr id="18" name="다이어그램 17"/>
          <p:cNvGraphicFramePr/>
          <p:nvPr>
            <p:extLst>
              <p:ext uri="{D42A27DB-BD31-4B8C-83A1-F6EECF244321}">
                <p14:modId xmlns:p14="http://schemas.microsoft.com/office/powerpoint/2010/main" val="3263573828"/>
              </p:ext>
            </p:extLst>
          </p:nvPr>
        </p:nvGraphicFramePr>
        <p:xfrm>
          <a:off x="2627784" y="4581128"/>
          <a:ext cx="3888432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99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 animBg="1"/>
      <p:bldP spid="17" grpId="0"/>
      <p:bldGraphic spid="18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The Example of RFID Tags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Have short-term value</a:t>
            </a:r>
          </a:p>
          <a:p>
            <a:pPr lvl="1"/>
            <a:r>
              <a:rPr lang="en-US" altLang="ko-KR" dirty="0" smtClean="0"/>
              <a:t>(e.g.) The responses at 10 second intervals between tags and readers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Have long-term value</a:t>
            </a:r>
          </a:p>
          <a:p>
            <a:pPr lvl="1"/>
            <a:r>
              <a:rPr lang="en-US" altLang="ko-KR" dirty="0" smtClean="0"/>
              <a:t>With the entry and exit of the pallet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123" name="Picture 3" descr="C:\Users\Min Sup\Desktop\2012년 1학기\Big Data\big data image\1948725742_3c4b0e07_rfid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91551"/>
            <a:ext cx="3816424" cy="261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Min Sup\Desktop\2012년 1학기\Big Data\big data image\imagesCAKBS8F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07" y="1893854"/>
            <a:ext cx="21812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Min Sup\Desktop\2012년 1학기\Big Data\big data image\imagesCAXI0ZQP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05" y="4869160"/>
            <a:ext cx="1938553" cy="187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Min Sup\Desktop\2012년 1학기\Big Data\big data image\rfidlogo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864" y="81416"/>
            <a:ext cx="755296" cy="75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8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063277"/>
            <a:ext cx="8784976" cy="546206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What is Big Data and Why Does It Matter?</a:t>
            </a:r>
          </a:p>
          <a:p>
            <a:pPr lvl="1"/>
            <a:r>
              <a:rPr lang="en-US" altLang="ko-KR" dirty="0" smtClean="0"/>
              <a:t>What Is Big Data?</a:t>
            </a:r>
          </a:p>
          <a:p>
            <a:pPr lvl="1"/>
            <a:r>
              <a:rPr lang="en-US" altLang="ko-KR" dirty="0" smtClean="0"/>
              <a:t>How Is Big Data </a:t>
            </a:r>
            <a:r>
              <a:rPr lang="en-US" altLang="ko-KR" dirty="0"/>
              <a:t>Different and More of the Same?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Risks of Big Data</a:t>
            </a:r>
          </a:p>
          <a:p>
            <a:pPr lvl="1"/>
            <a:r>
              <a:rPr lang="en-US" altLang="ko-KR" dirty="0" smtClean="0"/>
              <a:t>The Structure of Big Data</a:t>
            </a:r>
          </a:p>
          <a:p>
            <a:pPr lvl="1"/>
            <a:r>
              <a:rPr lang="en-US" altLang="ko-KR" dirty="0" smtClean="0"/>
              <a:t>Most Big Data Doesn’t Matter</a:t>
            </a:r>
          </a:p>
          <a:p>
            <a:pPr lvl="1"/>
            <a:r>
              <a:rPr lang="en-US" altLang="ko-KR" dirty="0" smtClean="0"/>
              <a:t>Mixing Big Data with Traditional Data</a:t>
            </a:r>
          </a:p>
          <a:p>
            <a:pPr lvl="1"/>
            <a:r>
              <a:rPr lang="en-US" altLang="ko-KR" dirty="0" smtClean="0"/>
              <a:t>Today’s Big Data Is Not Tomorrow’s Big Data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Web Data: The Original Big Data</a:t>
            </a:r>
          </a:p>
          <a:p>
            <a:pPr lvl="1"/>
            <a:r>
              <a:rPr lang="en-US" altLang="ko-KR" dirty="0" smtClean="0"/>
              <a:t>Web Data Overview</a:t>
            </a:r>
          </a:p>
          <a:p>
            <a:pPr lvl="1"/>
            <a:r>
              <a:rPr lang="en-US" altLang="ko-KR" dirty="0" smtClean="0"/>
              <a:t>What Web Data Reveals</a:t>
            </a:r>
          </a:p>
          <a:p>
            <a:pPr lvl="1"/>
            <a:r>
              <a:rPr lang="en-US" altLang="ko-KR" dirty="0" smtClean="0"/>
              <a:t>Web Data in Action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62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063277"/>
            <a:ext cx="8784976" cy="546206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What is Big Data and Why Does It Matter?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What Is Big Data?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How Is Big Data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Different and More of the Same?</a:t>
            </a:r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Risks of Big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The Structure of Big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Most Big Data Doesn’t Matter</a:t>
            </a:r>
          </a:p>
          <a:p>
            <a:pPr lvl="1"/>
            <a:r>
              <a:rPr lang="en-US" altLang="ko-KR" dirty="0" smtClean="0"/>
              <a:t>Mixing Big Data with Traditional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Today’s Big Data Is Not Tomorrow’s Big Data</a:t>
            </a:r>
          </a:p>
          <a:p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Web Data: The Original Big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Web Data Overview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What Web Data Reveals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Web Data in Action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60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Mixing Big Data with Traditional </a:t>
            </a:r>
            <a:r>
              <a:rPr lang="en-US" altLang="ko-KR" dirty="0" smtClean="0"/>
              <a:t>Data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The biggest value in big data can be driven by combing big data with other corporate data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7" name="자유형 6"/>
          <p:cNvSpPr/>
          <p:nvPr/>
        </p:nvSpPr>
        <p:spPr>
          <a:xfrm>
            <a:off x="2074168" y="2246792"/>
            <a:ext cx="1480839" cy="1480839"/>
          </a:xfrm>
          <a:custGeom>
            <a:avLst/>
            <a:gdLst>
              <a:gd name="connsiteX0" fmla="*/ 0 w 1480839"/>
              <a:gd name="connsiteY0" fmla="*/ 740420 h 1480839"/>
              <a:gd name="connsiteX1" fmla="*/ 740420 w 1480839"/>
              <a:gd name="connsiteY1" fmla="*/ 0 h 1480839"/>
              <a:gd name="connsiteX2" fmla="*/ 1480840 w 1480839"/>
              <a:gd name="connsiteY2" fmla="*/ 740420 h 1480839"/>
              <a:gd name="connsiteX3" fmla="*/ 740420 w 1480839"/>
              <a:gd name="connsiteY3" fmla="*/ 1480840 h 1480839"/>
              <a:gd name="connsiteX4" fmla="*/ 0 w 1480839"/>
              <a:gd name="connsiteY4" fmla="*/ 740420 h 148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0839" h="1480839">
                <a:moveTo>
                  <a:pt x="0" y="740420"/>
                </a:moveTo>
                <a:cubicBezTo>
                  <a:pt x="0" y="331497"/>
                  <a:pt x="331497" y="0"/>
                  <a:pt x="740420" y="0"/>
                </a:cubicBezTo>
                <a:cubicBezTo>
                  <a:pt x="1149343" y="0"/>
                  <a:pt x="1480840" y="331497"/>
                  <a:pt x="1480840" y="740420"/>
                </a:cubicBezTo>
                <a:cubicBezTo>
                  <a:pt x="1480840" y="1149343"/>
                  <a:pt x="1149343" y="1480840"/>
                  <a:pt x="740420" y="1480840"/>
                </a:cubicBezTo>
                <a:cubicBezTo>
                  <a:pt x="331497" y="1480840"/>
                  <a:pt x="0" y="1149343"/>
                  <a:pt x="0" y="74042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344" tIns="247344" rIns="247344" bIns="247344" numCol="1" spcCol="1270" anchor="ctr" anchorCtr="0">
            <a:noAutofit/>
          </a:bodyPr>
          <a:lstStyle/>
          <a:p>
            <a:pPr lvl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400" kern="1200" dirty="0" smtClean="0"/>
              <a:t>Big data</a:t>
            </a:r>
            <a:endParaRPr lang="ko-KR" altLang="en-US" sz="2400" kern="1200" dirty="0"/>
          </a:p>
        </p:txBody>
      </p:sp>
      <p:sp>
        <p:nvSpPr>
          <p:cNvPr id="8" name="자유형 7"/>
          <p:cNvSpPr/>
          <p:nvPr/>
        </p:nvSpPr>
        <p:spPr>
          <a:xfrm>
            <a:off x="2385144" y="3847876"/>
            <a:ext cx="858887" cy="858887"/>
          </a:xfrm>
          <a:custGeom>
            <a:avLst/>
            <a:gdLst>
              <a:gd name="connsiteX0" fmla="*/ 113845 w 858887"/>
              <a:gd name="connsiteY0" fmla="*/ 328438 h 858887"/>
              <a:gd name="connsiteX1" fmla="*/ 328438 w 858887"/>
              <a:gd name="connsiteY1" fmla="*/ 328438 h 858887"/>
              <a:gd name="connsiteX2" fmla="*/ 328438 w 858887"/>
              <a:gd name="connsiteY2" fmla="*/ 113845 h 858887"/>
              <a:gd name="connsiteX3" fmla="*/ 530449 w 858887"/>
              <a:gd name="connsiteY3" fmla="*/ 113845 h 858887"/>
              <a:gd name="connsiteX4" fmla="*/ 530449 w 858887"/>
              <a:gd name="connsiteY4" fmla="*/ 328438 h 858887"/>
              <a:gd name="connsiteX5" fmla="*/ 745042 w 858887"/>
              <a:gd name="connsiteY5" fmla="*/ 328438 h 858887"/>
              <a:gd name="connsiteX6" fmla="*/ 745042 w 858887"/>
              <a:gd name="connsiteY6" fmla="*/ 530449 h 858887"/>
              <a:gd name="connsiteX7" fmla="*/ 530449 w 858887"/>
              <a:gd name="connsiteY7" fmla="*/ 530449 h 858887"/>
              <a:gd name="connsiteX8" fmla="*/ 530449 w 858887"/>
              <a:gd name="connsiteY8" fmla="*/ 745042 h 858887"/>
              <a:gd name="connsiteX9" fmla="*/ 328438 w 858887"/>
              <a:gd name="connsiteY9" fmla="*/ 745042 h 858887"/>
              <a:gd name="connsiteX10" fmla="*/ 328438 w 858887"/>
              <a:gd name="connsiteY10" fmla="*/ 530449 h 858887"/>
              <a:gd name="connsiteX11" fmla="*/ 113845 w 858887"/>
              <a:gd name="connsiteY11" fmla="*/ 530449 h 858887"/>
              <a:gd name="connsiteX12" fmla="*/ 113845 w 858887"/>
              <a:gd name="connsiteY12" fmla="*/ 328438 h 85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58887" h="858887">
                <a:moveTo>
                  <a:pt x="113845" y="328438"/>
                </a:moveTo>
                <a:lnTo>
                  <a:pt x="328438" y="328438"/>
                </a:lnTo>
                <a:lnTo>
                  <a:pt x="328438" y="113845"/>
                </a:lnTo>
                <a:lnTo>
                  <a:pt x="530449" y="113845"/>
                </a:lnTo>
                <a:lnTo>
                  <a:pt x="530449" y="328438"/>
                </a:lnTo>
                <a:lnTo>
                  <a:pt x="745042" y="328438"/>
                </a:lnTo>
                <a:lnTo>
                  <a:pt x="745042" y="530449"/>
                </a:lnTo>
                <a:lnTo>
                  <a:pt x="530449" y="530449"/>
                </a:lnTo>
                <a:lnTo>
                  <a:pt x="530449" y="745042"/>
                </a:lnTo>
                <a:lnTo>
                  <a:pt x="328438" y="745042"/>
                </a:lnTo>
                <a:lnTo>
                  <a:pt x="328438" y="530449"/>
                </a:lnTo>
                <a:lnTo>
                  <a:pt x="113845" y="530449"/>
                </a:lnTo>
                <a:lnTo>
                  <a:pt x="113845" y="328438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845" tIns="328438" rIns="113845" bIns="328438" numCol="1" spcCol="127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900" kern="1200"/>
          </a:p>
        </p:txBody>
      </p:sp>
      <p:sp>
        <p:nvSpPr>
          <p:cNvPr id="9" name="자유형 8"/>
          <p:cNvSpPr/>
          <p:nvPr/>
        </p:nvSpPr>
        <p:spPr>
          <a:xfrm>
            <a:off x="2074168" y="4827007"/>
            <a:ext cx="1480839" cy="1480839"/>
          </a:xfrm>
          <a:custGeom>
            <a:avLst/>
            <a:gdLst>
              <a:gd name="connsiteX0" fmla="*/ 0 w 1480839"/>
              <a:gd name="connsiteY0" fmla="*/ 740420 h 1480839"/>
              <a:gd name="connsiteX1" fmla="*/ 740420 w 1480839"/>
              <a:gd name="connsiteY1" fmla="*/ 0 h 1480839"/>
              <a:gd name="connsiteX2" fmla="*/ 1480840 w 1480839"/>
              <a:gd name="connsiteY2" fmla="*/ 740420 h 1480839"/>
              <a:gd name="connsiteX3" fmla="*/ 740420 w 1480839"/>
              <a:gd name="connsiteY3" fmla="*/ 1480840 h 1480839"/>
              <a:gd name="connsiteX4" fmla="*/ 0 w 1480839"/>
              <a:gd name="connsiteY4" fmla="*/ 740420 h 148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0839" h="1480839">
                <a:moveTo>
                  <a:pt x="0" y="740420"/>
                </a:moveTo>
                <a:cubicBezTo>
                  <a:pt x="0" y="331497"/>
                  <a:pt x="331497" y="0"/>
                  <a:pt x="740420" y="0"/>
                </a:cubicBezTo>
                <a:cubicBezTo>
                  <a:pt x="1149343" y="0"/>
                  <a:pt x="1480840" y="331497"/>
                  <a:pt x="1480840" y="740420"/>
                </a:cubicBezTo>
                <a:cubicBezTo>
                  <a:pt x="1480840" y="1149343"/>
                  <a:pt x="1149343" y="1480840"/>
                  <a:pt x="740420" y="1480840"/>
                </a:cubicBezTo>
                <a:cubicBezTo>
                  <a:pt x="331497" y="1480840"/>
                  <a:pt x="0" y="1149343"/>
                  <a:pt x="0" y="74042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344" tIns="247344" rIns="247344" bIns="247344" numCol="1" spcCol="1270" anchor="ctr" anchorCtr="0">
            <a:noAutofit/>
          </a:bodyPr>
          <a:lstStyle/>
          <a:p>
            <a:pPr lvl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400" kern="1200" dirty="0" smtClean="0"/>
              <a:t>Other data</a:t>
            </a:r>
            <a:endParaRPr lang="ko-KR" altLang="en-US" sz="2400" kern="1200" dirty="0"/>
          </a:p>
        </p:txBody>
      </p:sp>
      <p:sp>
        <p:nvSpPr>
          <p:cNvPr id="10" name="자유형 9"/>
          <p:cNvSpPr/>
          <p:nvPr/>
        </p:nvSpPr>
        <p:spPr>
          <a:xfrm rot="21565362">
            <a:off x="3777140" y="3989812"/>
            <a:ext cx="470970" cy="550872"/>
          </a:xfrm>
          <a:custGeom>
            <a:avLst/>
            <a:gdLst>
              <a:gd name="connsiteX0" fmla="*/ 0 w 470970"/>
              <a:gd name="connsiteY0" fmla="*/ 110174 h 550872"/>
              <a:gd name="connsiteX1" fmla="*/ 235485 w 470970"/>
              <a:gd name="connsiteY1" fmla="*/ 110174 h 550872"/>
              <a:gd name="connsiteX2" fmla="*/ 235485 w 470970"/>
              <a:gd name="connsiteY2" fmla="*/ 0 h 550872"/>
              <a:gd name="connsiteX3" fmla="*/ 470970 w 470970"/>
              <a:gd name="connsiteY3" fmla="*/ 275436 h 550872"/>
              <a:gd name="connsiteX4" fmla="*/ 235485 w 470970"/>
              <a:gd name="connsiteY4" fmla="*/ 550872 h 550872"/>
              <a:gd name="connsiteX5" fmla="*/ 235485 w 470970"/>
              <a:gd name="connsiteY5" fmla="*/ 440698 h 550872"/>
              <a:gd name="connsiteX6" fmla="*/ 0 w 470970"/>
              <a:gd name="connsiteY6" fmla="*/ 440698 h 550872"/>
              <a:gd name="connsiteX7" fmla="*/ 0 w 470970"/>
              <a:gd name="connsiteY7" fmla="*/ 110174 h 55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0970" h="550872">
                <a:moveTo>
                  <a:pt x="0" y="110174"/>
                </a:moveTo>
                <a:lnTo>
                  <a:pt x="235485" y="110174"/>
                </a:lnTo>
                <a:lnTo>
                  <a:pt x="235485" y="0"/>
                </a:lnTo>
                <a:lnTo>
                  <a:pt x="470970" y="275436"/>
                </a:lnTo>
                <a:lnTo>
                  <a:pt x="235485" y="550872"/>
                </a:lnTo>
                <a:lnTo>
                  <a:pt x="235485" y="440698"/>
                </a:lnTo>
                <a:lnTo>
                  <a:pt x="0" y="440698"/>
                </a:lnTo>
                <a:lnTo>
                  <a:pt x="0" y="11017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10174" rIns="141290" bIns="110173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 kern="1200"/>
          </a:p>
        </p:txBody>
      </p:sp>
      <p:sp>
        <p:nvSpPr>
          <p:cNvPr id="11" name="자유형 10"/>
          <p:cNvSpPr/>
          <p:nvPr/>
        </p:nvSpPr>
        <p:spPr>
          <a:xfrm>
            <a:off x="4443512" y="2765145"/>
            <a:ext cx="2961679" cy="2961679"/>
          </a:xfrm>
          <a:custGeom>
            <a:avLst/>
            <a:gdLst>
              <a:gd name="connsiteX0" fmla="*/ 0 w 2961679"/>
              <a:gd name="connsiteY0" fmla="*/ 1480840 h 2961679"/>
              <a:gd name="connsiteX1" fmla="*/ 1480840 w 2961679"/>
              <a:gd name="connsiteY1" fmla="*/ 0 h 2961679"/>
              <a:gd name="connsiteX2" fmla="*/ 2961680 w 2961679"/>
              <a:gd name="connsiteY2" fmla="*/ 1480840 h 2961679"/>
              <a:gd name="connsiteX3" fmla="*/ 1480840 w 2961679"/>
              <a:gd name="connsiteY3" fmla="*/ 2961680 h 2961679"/>
              <a:gd name="connsiteX4" fmla="*/ 0 w 2961679"/>
              <a:gd name="connsiteY4" fmla="*/ 1480840 h 296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679" h="2961679">
                <a:moveTo>
                  <a:pt x="0" y="1480840"/>
                </a:moveTo>
                <a:cubicBezTo>
                  <a:pt x="0" y="662995"/>
                  <a:pt x="662995" y="0"/>
                  <a:pt x="1480840" y="0"/>
                </a:cubicBezTo>
                <a:cubicBezTo>
                  <a:pt x="2298685" y="0"/>
                  <a:pt x="2961680" y="662995"/>
                  <a:pt x="2961680" y="1480840"/>
                </a:cubicBezTo>
                <a:cubicBezTo>
                  <a:pt x="2961680" y="2298685"/>
                  <a:pt x="2298685" y="2961680"/>
                  <a:pt x="1480840" y="2961680"/>
                </a:cubicBezTo>
                <a:cubicBezTo>
                  <a:pt x="662995" y="2961680"/>
                  <a:pt x="0" y="2298685"/>
                  <a:pt x="0" y="148084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5638" tIns="475638" rIns="475638" bIns="475638" numCol="1" spcCol="1270" anchor="ctr" anchorCtr="0">
            <a:noAutofit/>
          </a:bodyPr>
          <a:lstStyle/>
          <a:p>
            <a:pPr lvl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3300" kern="1200" dirty="0" smtClean="0"/>
              <a:t>Create a synergy effect</a:t>
            </a:r>
            <a:endParaRPr lang="ko-KR" altLang="en-US" sz="3300" kern="1200" dirty="0"/>
          </a:p>
        </p:txBody>
      </p:sp>
    </p:spTree>
    <p:extLst>
      <p:ext uri="{BB962C8B-B14F-4D97-AF65-F5344CB8AC3E}">
        <p14:creationId xmlns:p14="http://schemas.microsoft.com/office/powerpoint/2010/main" val="386056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Mixing Big Data with Traditional </a:t>
            </a:r>
            <a:r>
              <a:rPr lang="en-US" altLang="ko-KR" dirty="0" smtClean="0"/>
              <a:t>Data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/>
              <a:t>Browsing </a:t>
            </a:r>
            <a:r>
              <a:rPr lang="en-US" altLang="ko-KR" dirty="0" smtClean="0"/>
              <a:t>history</a:t>
            </a:r>
          </a:p>
          <a:p>
            <a:pPr lvl="1"/>
            <a:r>
              <a:rPr lang="en-US" altLang="ko-KR" dirty="0" smtClean="0"/>
              <a:t>Knowing how valuable a customer is</a:t>
            </a:r>
          </a:p>
          <a:p>
            <a:pPr lvl="1"/>
            <a:r>
              <a:rPr lang="en-US" altLang="ko-KR" dirty="0" smtClean="0"/>
              <a:t>What they have bought in the past</a:t>
            </a:r>
          </a:p>
          <a:p>
            <a:pPr lvl="1"/>
            <a:endParaRPr lang="en-US" altLang="ko-KR" dirty="0" smtClean="0"/>
          </a:p>
          <a:p>
            <a:pPr lvl="0"/>
            <a:r>
              <a:rPr lang="en-US" altLang="ko-KR" dirty="0" smtClean="0"/>
              <a:t>Smart-grid data</a:t>
            </a:r>
          </a:p>
          <a:p>
            <a:pPr lvl="1"/>
            <a:r>
              <a:rPr lang="en-US" altLang="ko-KR" dirty="0" smtClean="0"/>
              <a:t>For a utility company</a:t>
            </a:r>
          </a:p>
          <a:p>
            <a:pPr lvl="1"/>
            <a:r>
              <a:rPr lang="en-US" altLang="ko-KR" dirty="0" smtClean="0"/>
              <a:t>Knowing the historical billing patterns</a:t>
            </a:r>
          </a:p>
          <a:p>
            <a:pPr lvl="1"/>
            <a:r>
              <a:rPr lang="en-US" altLang="ko-KR" dirty="0" smtClean="0"/>
              <a:t>Dwelling type</a:t>
            </a:r>
          </a:p>
          <a:p>
            <a:pPr lvl="0"/>
            <a:endParaRPr lang="en-US" altLang="ko-KR" dirty="0" smtClean="0"/>
          </a:p>
          <a:p>
            <a:pPr lvl="0"/>
            <a:r>
              <a:rPr lang="en-US" altLang="ko-KR" dirty="0" smtClean="0"/>
              <a:t>Text (Online chat and e-mails)</a:t>
            </a:r>
          </a:p>
          <a:p>
            <a:pPr lvl="1"/>
            <a:r>
              <a:rPr lang="en-US" altLang="ko-KR" dirty="0" smtClean="0"/>
              <a:t>Knowing the detailed product specification being discussed</a:t>
            </a:r>
          </a:p>
          <a:p>
            <a:pPr lvl="1"/>
            <a:r>
              <a:rPr lang="en-US" altLang="ko-KR" dirty="0" smtClean="0"/>
              <a:t>The sales data related those products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84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Need for </a:t>
            </a:r>
            <a:r>
              <a:rPr lang="en-US" altLang="ko-KR" dirty="0" smtClean="0"/>
              <a:t>Standards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Become more structured over time</a:t>
            </a:r>
          </a:p>
          <a:p>
            <a:r>
              <a:rPr lang="en-US" altLang="ko-KR" dirty="0" smtClean="0"/>
              <a:t>Fine-tune to be friendlier for analysis</a:t>
            </a:r>
          </a:p>
          <a:p>
            <a:r>
              <a:rPr lang="en-US" altLang="ko-KR" dirty="0" smtClean="0"/>
              <a:t>Standardize enough to make life much easier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7170" name="Picture 2" descr="C:\Users\Min Sup\Desktop\2012년 1학기\Big Data\big data image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752" y="4941168"/>
            <a:ext cx="28194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in Sup\Desktop\2012년 1학기\Big Data\big data image\stan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43" y="2600300"/>
            <a:ext cx="294322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90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063277"/>
            <a:ext cx="8784976" cy="546206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What is Big Data and Why Does It Matter?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What Is Big Data?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How Is Big Data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Different and More of the Same?</a:t>
            </a:r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Risks of Big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The Structure of Big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Most Big Data Doesn’t Matter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Mixing Big Data with Traditional Data</a:t>
            </a:r>
          </a:p>
          <a:p>
            <a:pPr lvl="1"/>
            <a:r>
              <a:rPr lang="en-US" altLang="ko-KR" dirty="0" smtClean="0"/>
              <a:t>Today’s Big Data Is Not Tomorrow’s Big Data</a:t>
            </a:r>
          </a:p>
          <a:p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Web Data: The Original Big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Web Data Overview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What Web Data Reveals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Web Data in Action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60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Today’s Big Data Is Not Tomorrow’s Big </a:t>
            </a:r>
            <a:r>
              <a:rPr lang="en-US" altLang="ko-KR" dirty="0" smtClean="0"/>
              <a:t>Data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Banking industries were very hard to handle even a decade ago</a:t>
            </a:r>
          </a:p>
          <a:p>
            <a:pPr lvl="1"/>
            <a:r>
              <a:rPr lang="en-US" altLang="ko-KR" dirty="0" smtClean="0"/>
              <a:t>Retail </a:t>
            </a:r>
          </a:p>
          <a:p>
            <a:pPr lvl="1"/>
            <a:r>
              <a:rPr lang="en-US" altLang="ko-KR" dirty="0" smtClean="0"/>
              <a:t>Telecommunications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“</a:t>
            </a:r>
            <a:r>
              <a:rPr lang="en-US" altLang="ko-KR" dirty="0"/>
              <a:t>BIG” will change</a:t>
            </a:r>
          </a:p>
          <a:p>
            <a:pPr lvl="1"/>
            <a:r>
              <a:rPr lang="en-US" altLang="ko-KR" dirty="0"/>
              <a:t>Big data will continue to </a:t>
            </a:r>
            <a:r>
              <a:rPr lang="en-US" altLang="ko-KR" dirty="0" smtClean="0"/>
              <a:t>evolve</a:t>
            </a:r>
          </a:p>
          <a:p>
            <a:pPr lvl="1"/>
            <a:r>
              <a:rPr lang="en-US" altLang="ko-KR" dirty="0" smtClean="0"/>
              <a:t>Another new data source will come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8196" name="Picture 4" descr="C:\Users\Min Sup\Desktop\2012년 1학기\Big Data\big data image\fin_20060403074327_cover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008" y="1628800"/>
            <a:ext cx="3024335" cy="201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Min Sup\Desktop\2012년 1학기\Big Data\big data image\big-data-squirre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581128"/>
            <a:ext cx="2808312" cy="196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90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063277"/>
            <a:ext cx="8784976" cy="5462067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What is Big Data and Why Does It Matter?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What Is Big Data?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How Is Big Data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Different and More of the Same?</a:t>
            </a:r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Risks of Big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The Structure of Big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Most Big Data Doesn’t Matter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Mixing Big Data with Traditional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Today’s Big Data Is Not Tomorrow’s Big Data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Web Data: The Original Big Data</a:t>
            </a:r>
          </a:p>
          <a:p>
            <a:pPr lvl="1"/>
            <a:r>
              <a:rPr lang="en-US" altLang="ko-KR" dirty="0" smtClean="0"/>
              <a:t>Web Data Overview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What Web Data Reveals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Web Data in Action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60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/>
              <a:t>Web Data </a:t>
            </a:r>
            <a:r>
              <a:rPr lang="en-US" altLang="ko-KR" sz="2000" dirty="0" smtClean="0"/>
              <a:t>Overview (1/6)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360-Degree 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Organizations have talked about a 360-degree view of their customers</a:t>
            </a:r>
            <a:endParaRPr lang="en-US" altLang="ko-KR" dirty="0"/>
          </a:p>
          <a:p>
            <a:pPr lvl="1"/>
            <a:r>
              <a:rPr lang="en-US" altLang="ko-KR" dirty="0" smtClean="0"/>
              <a:t>What is a 360-degree view?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318326"/>
            <a:ext cx="4320480" cy="3702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http://www.danvega.org/blog/images/grid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84984"/>
            <a:ext cx="2880320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4869160"/>
            <a:ext cx="241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</a:rPr>
              <a:t>Names &amp; Addresses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3419872" y="3773763"/>
            <a:ext cx="1224136" cy="7920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69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>
                <a:solidFill>
                  <a:prstClr val="white"/>
                </a:solidFill>
              </a:rPr>
              <a:t>Web Data Overview </a:t>
            </a:r>
            <a:r>
              <a:rPr lang="en-US" altLang="ko-KR" sz="2000" dirty="0" smtClean="0">
                <a:solidFill>
                  <a:prstClr val="white"/>
                </a:solidFill>
              </a:rPr>
              <a:t>(2/6)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What Are You Missing?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About 2% of browsing sessions complete a purchase</a:t>
            </a:r>
          </a:p>
          <a:p>
            <a:pPr lvl="1"/>
            <a:r>
              <a:rPr lang="en-US" altLang="ko-KR" dirty="0" smtClean="0"/>
              <a:t>Information is missing on more than 98% of web sessions</a:t>
            </a:r>
          </a:p>
          <a:p>
            <a:pPr lvl="2"/>
            <a:r>
              <a:rPr lang="en-US" altLang="ko-KR" dirty="0" smtClean="0"/>
              <a:t>If only transactions are tracked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5122" name="Picture 2" descr="http://cfile23.uf.tistory.com/image/13251A4F4F630C6E208B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5334000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03294" y="5229200"/>
            <a:ext cx="258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98% of Information</a:t>
            </a:r>
            <a:endParaRPr lang="ko-KR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786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>
                <a:solidFill>
                  <a:prstClr val="white"/>
                </a:solidFill>
              </a:rPr>
              <a:t>Web Data Overview </a:t>
            </a:r>
            <a:r>
              <a:rPr lang="en-US" altLang="ko-KR" sz="2000" dirty="0" smtClean="0">
                <a:solidFill>
                  <a:prstClr val="white"/>
                </a:solidFill>
              </a:rPr>
              <a:t>(3/6)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Importance of Missing Information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For every purchase transaction</a:t>
            </a:r>
          </a:p>
          <a:p>
            <a:pPr lvl="1"/>
            <a:r>
              <a:rPr lang="en-US" altLang="ko-KR" dirty="0" smtClean="0"/>
              <a:t>There might be dozens or hundreds of specific actions</a:t>
            </a:r>
          </a:p>
          <a:p>
            <a:pPr lvl="1"/>
            <a:r>
              <a:rPr lang="en-US" altLang="ko-KR" dirty="0" smtClean="0"/>
              <a:t>That information needs to be collected and analyzed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25151" y="1631435"/>
            <a:ext cx="3888432" cy="5611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자유형 4"/>
          <p:cNvSpPr/>
          <p:nvPr/>
        </p:nvSpPr>
        <p:spPr>
          <a:xfrm>
            <a:off x="1684962" y="3265613"/>
            <a:ext cx="4191856" cy="1778998"/>
          </a:xfrm>
          <a:custGeom>
            <a:avLst/>
            <a:gdLst>
              <a:gd name="connsiteX0" fmla="*/ 0 w 4191856"/>
              <a:gd name="connsiteY0" fmla="*/ 1778998 h 1778998"/>
              <a:gd name="connsiteX1" fmla="*/ 400692 w 4191856"/>
              <a:gd name="connsiteY1" fmla="*/ 1768724 h 1778998"/>
              <a:gd name="connsiteX2" fmla="*/ 585627 w 4191856"/>
              <a:gd name="connsiteY2" fmla="*/ 1737902 h 1778998"/>
              <a:gd name="connsiteX3" fmla="*/ 616449 w 4191856"/>
              <a:gd name="connsiteY3" fmla="*/ 1727627 h 1778998"/>
              <a:gd name="connsiteX4" fmla="*/ 647272 w 4191856"/>
              <a:gd name="connsiteY4" fmla="*/ 1717353 h 1778998"/>
              <a:gd name="connsiteX5" fmla="*/ 708917 w 4191856"/>
              <a:gd name="connsiteY5" fmla="*/ 1676257 h 1778998"/>
              <a:gd name="connsiteX6" fmla="*/ 729465 w 4191856"/>
              <a:gd name="connsiteY6" fmla="*/ 1655708 h 1778998"/>
              <a:gd name="connsiteX7" fmla="*/ 750013 w 4191856"/>
              <a:gd name="connsiteY7" fmla="*/ 1624886 h 1778998"/>
              <a:gd name="connsiteX8" fmla="*/ 780836 w 4191856"/>
              <a:gd name="connsiteY8" fmla="*/ 1604338 h 1778998"/>
              <a:gd name="connsiteX9" fmla="*/ 791110 w 4191856"/>
              <a:gd name="connsiteY9" fmla="*/ 1573515 h 1778998"/>
              <a:gd name="connsiteX10" fmla="*/ 832207 w 4191856"/>
              <a:gd name="connsiteY10" fmla="*/ 1511870 h 1778998"/>
              <a:gd name="connsiteX11" fmla="*/ 852755 w 4191856"/>
              <a:gd name="connsiteY11" fmla="*/ 1450225 h 1778998"/>
              <a:gd name="connsiteX12" fmla="*/ 873303 w 4191856"/>
              <a:gd name="connsiteY12" fmla="*/ 1306387 h 1778998"/>
              <a:gd name="connsiteX13" fmla="*/ 883577 w 4191856"/>
              <a:gd name="connsiteY13" fmla="*/ 987888 h 1778998"/>
              <a:gd name="connsiteX14" fmla="*/ 893851 w 4191856"/>
              <a:gd name="connsiteY14" fmla="*/ 957066 h 1778998"/>
              <a:gd name="connsiteX15" fmla="*/ 914400 w 4191856"/>
              <a:gd name="connsiteY15" fmla="*/ 864598 h 1778998"/>
              <a:gd name="connsiteX16" fmla="*/ 924674 w 4191856"/>
              <a:gd name="connsiteY16" fmla="*/ 833776 h 1778998"/>
              <a:gd name="connsiteX17" fmla="*/ 965771 w 4191856"/>
              <a:gd name="connsiteY17" fmla="*/ 772131 h 1778998"/>
              <a:gd name="connsiteX18" fmla="*/ 1017141 w 4191856"/>
              <a:gd name="connsiteY18" fmla="*/ 720760 h 1778998"/>
              <a:gd name="connsiteX19" fmla="*/ 1047964 w 4191856"/>
              <a:gd name="connsiteY19" fmla="*/ 710486 h 1778998"/>
              <a:gd name="connsiteX20" fmla="*/ 1078786 w 4191856"/>
              <a:gd name="connsiteY20" fmla="*/ 689938 h 1778998"/>
              <a:gd name="connsiteX21" fmla="*/ 1109609 w 4191856"/>
              <a:gd name="connsiteY21" fmla="*/ 679663 h 1778998"/>
              <a:gd name="connsiteX22" fmla="*/ 1253447 w 4191856"/>
              <a:gd name="connsiteY22" fmla="*/ 659115 h 1778998"/>
              <a:gd name="connsiteX23" fmla="*/ 1325366 w 4191856"/>
              <a:gd name="connsiteY23" fmla="*/ 648841 h 1778998"/>
              <a:gd name="connsiteX24" fmla="*/ 1356189 w 4191856"/>
              <a:gd name="connsiteY24" fmla="*/ 638567 h 1778998"/>
              <a:gd name="connsiteX25" fmla="*/ 1387011 w 4191856"/>
              <a:gd name="connsiteY25" fmla="*/ 587196 h 1778998"/>
              <a:gd name="connsiteX26" fmla="*/ 1407559 w 4191856"/>
              <a:gd name="connsiteY26" fmla="*/ 556374 h 1778998"/>
              <a:gd name="connsiteX27" fmla="*/ 1438382 w 4191856"/>
              <a:gd name="connsiteY27" fmla="*/ 422809 h 1778998"/>
              <a:gd name="connsiteX28" fmla="*/ 1458930 w 4191856"/>
              <a:gd name="connsiteY28" fmla="*/ 186504 h 1778998"/>
              <a:gd name="connsiteX29" fmla="*/ 1489753 w 4191856"/>
              <a:gd name="connsiteY29" fmla="*/ 135133 h 1778998"/>
              <a:gd name="connsiteX30" fmla="*/ 1551398 w 4191856"/>
              <a:gd name="connsiteY30" fmla="*/ 63214 h 1778998"/>
              <a:gd name="connsiteX31" fmla="*/ 1613042 w 4191856"/>
              <a:gd name="connsiteY31" fmla="*/ 42666 h 1778998"/>
              <a:gd name="connsiteX32" fmla="*/ 1746607 w 4191856"/>
              <a:gd name="connsiteY32" fmla="*/ 11843 h 1778998"/>
              <a:gd name="connsiteX33" fmla="*/ 1910993 w 4191856"/>
              <a:gd name="connsiteY33" fmla="*/ 1569 h 1778998"/>
              <a:gd name="connsiteX34" fmla="*/ 2260314 w 4191856"/>
              <a:gd name="connsiteY34" fmla="*/ 11843 h 1778998"/>
              <a:gd name="connsiteX35" fmla="*/ 2301411 w 4191856"/>
              <a:gd name="connsiteY35" fmla="*/ 73488 h 1778998"/>
              <a:gd name="connsiteX36" fmla="*/ 2332234 w 4191856"/>
              <a:gd name="connsiteY36" fmla="*/ 422809 h 1778998"/>
              <a:gd name="connsiteX37" fmla="*/ 2373330 w 4191856"/>
              <a:gd name="connsiteY37" fmla="*/ 505003 h 1778998"/>
              <a:gd name="connsiteX38" fmla="*/ 2404153 w 4191856"/>
              <a:gd name="connsiteY38" fmla="*/ 525551 h 1778998"/>
              <a:gd name="connsiteX39" fmla="*/ 2681555 w 4191856"/>
              <a:gd name="connsiteY39" fmla="*/ 535825 h 1778998"/>
              <a:gd name="connsiteX40" fmla="*/ 2702103 w 4191856"/>
              <a:gd name="connsiteY40" fmla="*/ 556374 h 1778998"/>
              <a:gd name="connsiteX41" fmla="*/ 2722651 w 4191856"/>
              <a:gd name="connsiteY41" fmla="*/ 648841 h 1778998"/>
              <a:gd name="connsiteX42" fmla="*/ 2763748 w 4191856"/>
              <a:gd name="connsiteY42" fmla="*/ 689938 h 1778998"/>
              <a:gd name="connsiteX43" fmla="*/ 4191856 w 4191856"/>
              <a:gd name="connsiteY43" fmla="*/ 689938 h 177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191856" h="1778998">
                <a:moveTo>
                  <a:pt x="0" y="1778998"/>
                </a:moveTo>
                <a:lnTo>
                  <a:pt x="400692" y="1768724"/>
                </a:lnTo>
                <a:cubicBezTo>
                  <a:pt x="523828" y="1763895"/>
                  <a:pt x="496277" y="1767686"/>
                  <a:pt x="585627" y="1737902"/>
                </a:cubicBezTo>
                <a:lnTo>
                  <a:pt x="616449" y="1727627"/>
                </a:lnTo>
                <a:lnTo>
                  <a:pt x="647272" y="1717353"/>
                </a:lnTo>
                <a:cubicBezTo>
                  <a:pt x="667820" y="1703654"/>
                  <a:pt x="691455" y="1693720"/>
                  <a:pt x="708917" y="1676257"/>
                </a:cubicBezTo>
                <a:cubicBezTo>
                  <a:pt x="715766" y="1669407"/>
                  <a:pt x="723414" y="1663272"/>
                  <a:pt x="729465" y="1655708"/>
                </a:cubicBezTo>
                <a:cubicBezTo>
                  <a:pt x="737179" y="1646066"/>
                  <a:pt x="741282" y="1633617"/>
                  <a:pt x="750013" y="1624886"/>
                </a:cubicBezTo>
                <a:cubicBezTo>
                  <a:pt x="758745" y="1616155"/>
                  <a:pt x="770562" y="1611187"/>
                  <a:pt x="780836" y="1604338"/>
                </a:cubicBezTo>
                <a:cubicBezTo>
                  <a:pt x="784261" y="1594064"/>
                  <a:pt x="785850" y="1582982"/>
                  <a:pt x="791110" y="1573515"/>
                </a:cubicBezTo>
                <a:cubicBezTo>
                  <a:pt x="803103" y="1551927"/>
                  <a:pt x="832207" y="1511870"/>
                  <a:pt x="832207" y="1511870"/>
                </a:cubicBezTo>
                <a:cubicBezTo>
                  <a:pt x="839056" y="1491322"/>
                  <a:pt x="848507" y="1471464"/>
                  <a:pt x="852755" y="1450225"/>
                </a:cubicBezTo>
                <a:cubicBezTo>
                  <a:pt x="869111" y="1368444"/>
                  <a:pt x="861101" y="1416210"/>
                  <a:pt x="873303" y="1306387"/>
                </a:cubicBezTo>
                <a:cubicBezTo>
                  <a:pt x="876728" y="1200221"/>
                  <a:pt x="877340" y="1093926"/>
                  <a:pt x="883577" y="987888"/>
                </a:cubicBezTo>
                <a:cubicBezTo>
                  <a:pt x="884213" y="977077"/>
                  <a:pt x="891224" y="967572"/>
                  <a:pt x="893851" y="957066"/>
                </a:cubicBezTo>
                <a:cubicBezTo>
                  <a:pt x="915036" y="872329"/>
                  <a:pt x="893308" y="938420"/>
                  <a:pt x="914400" y="864598"/>
                </a:cubicBezTo>
                <a:cubicBezTo>
                  <a:pt x="917375" y="854185"/>
                  <a:pt x="919415" y="843243"/>
                  <a:pt x="924674" y="833776"/>
                </a:cubicBezTo>
                <a:cubicBezTo>
                  <a:pt x="936668" y="812188"/>
                  <a:pt x="952072" y="792679"/>
                  <a:pt x="965771" y="772131"/>
                </a:cubicBezTo>
                <a:cubicBezTo>
                  <a:pt x="986320" y="741308"/>
                  <a:pt x="982893" y="737884"/>
                  <a:pt x="1017141" y="720760"/>
                </a:cubicBezTo>
                <a:cubicBezTo>
                  <a:pt x="1026828" y="715917"/>
                  <a:pt x="1037690" y="713911"/>
                  <a:pt x="1047964" y="710486"/>
                </a:cubicBezTo>
                <a:cubicBezTo>
                  <a:pt x="1058238" y="703637"/>
                  <a:pt x="1067742" y="695460"/>
                  <a:pt x="1078786" y="689938"/>
                </a:cubicBezTo>
                <a:cubicBezTo>
                  <a:pt x="1088473" y="685095"/>
                  <a:pt x="1099196" y="682638"/>
                  <a:pt x="1109609" y="679663"/>
                </a:cubicBezTo>
                <a:cubicBezTo>
                  <a:pt x="1173295" y="661467"/>
                  <a:pt x="1162982" y="669758"/>
                  <a:pt x="1253447" y="659115"/>
                </a:cubicBezTo>
                <a:cubicBezTo>
                  <a:pt x="1277498" y="656286"/>
                  <a:pt x="1301393" y="652266"/>
                  <a:pt x="1325366" y="648841"/>
                </a:cubicBezTo>
                <a:cubicBezTo>
                  <a:pt x="1335640" y="645416"/>
                  <a:pt x="1346902" y="644139"/>
                  <a:pt x="1356189" y="638567"/>
                </a:cubicBezTo>
                <a:cubicBezTo>
                  <a:pt x="1384856" y="621367"/>
                  <a:pt x="1373158" y="614902"/>
                  <a:pt x="1387011" y="587196"/>
                </a:cubicBezTo>
                <a:cubicBezTo>
                  <a:pt x="1392533" y="576152"/>
                  <a:pt x="1400710" y="566648"/>
                  <a:pt x="1407559" y="556374"/>
                </a:cubicBezTo>
                <a:cubicBezTo>
                  <a:pt x="1432343" y="457239"/>
                  <a:pt x="1422570" y="501873"/>
                  <a:pt x="1438382" y="422809"/>
                </a:cubicBezTo>
                <a:cubicBezTo>
                  <a:pt x="1445231" y="344041"/>
                  <a:pt x="1433928" y="261512"/>
                  <a:pt x="1458930" y="186504"/>
                </a:cubicBezTo>
                <a:cubicBezTo>
                  <a:pt x="1476772" y="132975"/>
                  <a:pt x="1457516" y="175428"/>
                  <a:pt x="1489753" y="135133"/>
                </a:cubicBezTo>
                <a:cubicBezTo>
                  <a:pt x="1506486" y="114218"/>
                  <a:pt x="1524417" y="72208"/>
                  <a:pt x="1551398" y="63214"/>
                </a:cubicBezTo>
                <a:lnTo>
                  <a:pt x="1613042" y="42666"/>
                </a:lnTo>
                <a:cubicBezTo>
                  <a:pt x="1659156" y="27294"/>
                  <a:pt x="1690784" y="15332"/>
                  <a:pt x="1746607" y="11843"/>
                </a:cubicBezTo>
                <a:lnTo>
                  <a:pt x="1910993" y="1569"/>
                </a:lnTo>
                <a:cubicBezTo>
                  <a:pt x="2027433" y="4994"/>
                  <a:pt x="2145751" y="-9261"/>
                  <a:pt x="2260314" y="11843"/>
                </a:cubicBezTo>
                <a:cubicBezTo>
                  <a:pt x="2284601" y="16317"/>
                  <a:pt x="2301411" y="73488"/>
                  <a:pt x="2301411" y="73488"/>
                </a:cubicBezTo>
                <a:cubicBezTo>
                  <a:pt x="2357289" y="241125"/>
                  <a:pt x="2299092" y="47204"/>
                  <a:pt x="2332234" y="422809"/>
                </a:cubicBezTo>
                <a:cubicBezTo>
                  <a:pt x="2335643" y="461439"/>
                  <a:pt x="2346502" y="483540"/>
                  <a:pt x="2373330" y="505003"/>
                </a:cubicBezTo>
                <a:cubicBezTo>
                  <a:pt x="2382972" y="512717"/>
                  <a:pt x="2391866" y="524322"/>
                  <a:pt x="2404153" y="525551"/>
                </a:cubicBezTo>
                <a:cubicBezTo>
                  <a:pt x="2496225" y="534758"/>
                  <a:pt x="2589088" y="532400"/>
                  <a:pt x="2681555" y="535825"/>
                </a:cubicBezTo>
                <a:cubicBezTo>
                  <a:pt x="2688404" y="542675"/>
                  <a:pt x="2697119" y="548068"/>
                  <a:pt x="2702103" y="556374"/>
                </a:cubicBezTo>
                <a:cubicBezTo>
                  <a:pt x="2726723" y="597407"/>
                  <a:pt x="2695674" y="594886"/>
                  <a:pt x="2722651" y="648841"/>
                </a:cubicBezTo>
                <a:cubicBezTo>
                  <a:pt x="2731315" y="666169"/>
                  <a:pt x="2744375" y="689938"/>
                  <a:pt x="2763748" y="689938"/>
                </a:cubicBezTo>
                <a:lnTo>
                  <a:pt x="4191856" y="689938"/>
                </a:lnTo>
              </a:path>
            </a:pathLst>
          </a:custGeom>
          <a:ln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811938" y="3759200"/>
            <a:ext cx="145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 flow</a:t>
            </a:r>
            <a:endParaRPr lang="ko-KR" alt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29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 Is Big </a:t>
            </a:r>
            <a:r>
              <a:rPr lang="en-US" altLang="ko-KR" dirty="0"/>
              <a:t>D</a:t>
            </a:r>
            <a:r>
              <a:rPr lang="en-US" altLang="ko-KR" dirty="0" smtClean="0"/>
              <a:t>ata?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There is not a consensus as to how to define big data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2239704"/>
            <a:ext cx="80648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/>
              <a:t>“</a:t>
            </a:r>
            <a:r>
              <a:rPr lang="en-US" altLang="ko-KR" sz="2200" dirty="0"/>
              <a:t>Big data exceeds the reach of commonly used hardware environments and software tools to capture, manage, and process it with in a tolerable elapsed time for its user population</a:t>
            </a:r>
            <a:r>
              <a:rPr lang="en-US" altLang="ko-KR" sz="2200" dirty="0" smtClean="0"/>
              <a:t>.”   </a:t>
            </a:r>
            <a:r>
              <a:rPr lang="en-US" altLang="ko-KR" dirty="0" smtClean="0"/>
              <a:t>- </a:t>
            </a:r>
            <a:r>
              <a:rPr lang="en-US" altLang="ko-KR" i="1" dirty="0"/>
              <a:t>Teradata Magazine article, </a:t>
            </a:r>
            <a:r>
              <a:rPr lang="en-US" altLang="ko-KR" i="1" dirty="0" smtClean="0"/>
              <a:t>2011</a:t>
            </a:r>
            <a:endParaRPr lang="en-US" altLang="ko-KR" i="1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4553252"/>
            <a:ext cx="80648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200" dirty="0" smtClean="0"/>
              <a:t>“</a:t>
            </a:r>
            <a:r>
              <a:rPr lang="en-US" altLang="ko-KR" sz="2200" dirty="0"/>
              <a:t>Big data refers to data sets whose size is beyond the ability of typical database software tools to capture, store, manage and analyze</a:t>
            </a:r>
            <a:r>
              <a:rPr lang="en-US" altLang="ko-KR" sz="2200" dirty="0" smtClean="0"/>
              <a:t>.”  </a:t>
            </a:r>
            <a:r>
              <a:rPr lang="en-US" altLang="ko-KR" i="1" dirty="0" smtClean="0"/>
              <a:t>- The </a:t>
            </a:r>
            <a:r>
              <a:rPr lang="en-US" altLang="ko-KR" i="1" dirty="0"/>
              <a:t>McKinsey Global Institute,  </a:t>
            </a:r>
            <a:r>
              <a:rPr lang="en-US" altLang="ko-KR" i="1" dirty="0" smtClean="0"/>
              <a:t>2011</a:t>
            </a:r>
            <a:endParaRPr lang="en-US" altLang="ko-KR" i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835696" y="2636912"/>
            <a:ext cx="237626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194730" y="4941168"/>
            <a:ext cx="319369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881357" y="2962979"/>
            <a:ext cx="321903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004048" y="5301208"/>
            <a:ext cx="33843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395536" y="2108755"/>
            <a:ext cx="8208912" cy="1708447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95536" y="4441955"/>
            <a:ext cx="8208912" cy="152320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11560" y="3284984"/>
            <a:ext cx="100811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11560" y="5642183"/>
            <a:ext cx="169218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77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>
                <a:solidFill>
                  <a:prstClr val="white"/>
                </a:solidFill>
              </a:rPr>
              <a:t>Web Data Overview </a:t>
            </a:r>
            <a:r>
              <a:rPr lang="en-US" altLang="ko-KR" sz="2000" dirty="0" smtClean="0">
                <a:solidFill>
                  <a:prstClr val="white"/>
                </a:solidFill>
              </a:rPr>
              <a:t>(4/6)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New Ways of Communicating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You have visibility into the entire buying process</a:t>
            </a:r>
          </a:p>
          <a:p>
            <a:pPr lvl="1"/>
            <a:r>
              <a:rPr lang="en-US" altLang="ko-KR" dirty="0" smtClean="0"/>
              <a:t>Instead of seeing just the results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756" y="1910928"/>
            <a:ext cx="4508500" cy="447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70421" y="2761183"/>
            <a:ext cx="1016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Intention1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53126" y="4417948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Inten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tion2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211960" y="3306604"/>
            <a:ext cx="140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Preference1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386888" y="4212734"/>
            <a:ext cx="1139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Preference2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504629" y="2462922"/>
            <a:ext cx="1291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motivation1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368412" y="3356992"/>
            <a:ext cx="662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Motiva</a:t>
            </a:r>
            <a:br>
              <a:rPr lang="en-US" altLang="ko-KR" sz="1200" dirty="0" smtClean="0"/>
            </a:br>
            <a:r>
              <a:rPr lang="en-US" altLang="ko-KR" sz="1200" dirty="0" smtClean="0"/>
              <a:t>tion2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826923" y="3501008"/>
            <a:ext cx="54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Etc.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214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>
                <a:solidFill>
                  <a:prstClr val="white"/>
                </a:solidFill>
              </a:rPr>
              <a:t>Web Data Overview </a:t>
            </a:r>
            <a:r>
              <a:rPr lang="en-US" altLang="ko-KR" sz="2000" dirty="0" smtClean="0">
                <a:solidFill>
                  <a:prstClr val="white"/>
                </a:solidFill>
              </a:rPr>
              <a:t>(5/6)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Data That Should Be Collected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Collects detailed event history from any customer touch point</a:t>
            </a:r>
          </a:p>
          <a:p>
            <a:pPr lvl="1"/>
            <a:r>
              <a:rPr lang="en-US" altLang="ko-KR" b="1" u="sng" dirty="0" smtClean="0">
                <a:solidFill>
                  <a:schemeClr val="accent2"/>
                </a:solidFill>
              </a:rPr>
              <a:t>Web sites</a:t>
            </a:r>
          </a:p>
          <a:p>
            <a:pPr lvl="1"/>
            <a:r>
              <a:rPr lang="en-US" altLang="ko-KR" dirty="0" smtClean="0"/>
              <a:t>Kiosks</a:t>
            </a:r>
          </a:p>
          <a:p>
            <a:pPr lvl="1"/>
            <a:r>
              <a:rPr lang="en-US" altLang="ko-KR" dirty="0" smtClean="0"/>
              <a:t>Mobile apps</a:t>
            </a:r>
          </a:p>
          <a:p>
            <a:pPr lvl="1"/>
            <a:r>
              <a:rPr lang="en-US" altLang="ko-KR" dirty="0" smtClean="0"/>
              <a:t>Social media</a:t>
            </a:r>
          </a:p>
          <a:p>
            <a:pPr lvl="1"/>
            <a:r>
              <a:rPr lang="en-US" altLang="ko-KR" dirty="0" smtClean="0"/>
              <a:t>Etc…</a:t>
            </a:r>
          </a:p>
          <a:p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440998"/>
              </p:ext>
            </p:extLst>
          </p:nvPr>
        </p:nvGraphicFramePr>
        <p:xfrm>
          <a:off x="1500336" y="3826267"/>
          <a:ext cx="6096000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Purchases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Requesting help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Product views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Forwarding</a:t>
                      </a:r>
                      <a:r>
                        <a:rPr lang="en-US" altLang="ko-KR" sz="16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 link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Shopping basket additions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Posting a comment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Watching a video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Registering for a webinar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Accessing a download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Executing a search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Reading / writing</a:t>
                      </a:r>
                      <a:r>
                        <a:rPr lang="en-US" altLang="ko-KR" sz="16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 review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And many more!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34470" y="3501008"/>
            <a:ext cx="3792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Table 2.1 Behaviors That Can Be Captured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4342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>
                <a:solidFill>
                  <a:prstClr val="white"/>
                </a:solidFill>
              </a:rPr>
              <a:t>Web Data Overview </a:t>
            </a:r>
            <a:r>
              <a:rPr lang="en-US" altLang="ko-KR" sz="2000" dirty="0" smtClean="0">
                <a:solidFill>
                  <a:prstClr val="white"/>
                </a:solidFill>
              </a:rPr>
              <a:t>(6/6)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Privacy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Privacy may become an even bigger issue as time passes</a:t>
            </a:r>
          </a:p>
          <a:p>
            <a:r>
              <a:rPr lang="en-US" altLang="ko-KR" dirty="0" smtClean="0"/>
              <a:t>Faceless customer analysis</a:t>
            </a:r>
          </a:p>
          <a:p>
            <a:pPr lvl="1"/>
            <a:r>
              <a:rPr lang="en-US" altLang="ko-KR" dirty="0" smtClean="0"/>
              <a:t>An arbitrary ID number can be matched</a:t>
            </a:r>
          </a:p>
          <a:p>
            <a:pPr lvl="1"/>
            <a:r>
              <a:rPr lang="en-US" altLang="ko-KR" dirty="0" smtClean="0"/>
              <a:t>It is useful to find the pattern, not the behavior of any specific customer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11266" name="Picture 2" descr="http://www.blogperfume.com/wp-content/uploads/2007/12/feed-analysi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45024"/>
            <a:ext cx="3605734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4427984" y="4149080"/>
            <a:ext cx="864096" cy="7920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04217" y="4149080"/>
            <a:ext cx="2036135" cy="95410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ko-KR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Behavioral</a:t>
            </a:r>
            <a:br>
              <a:rPr lang="en-US" altLang="ko-KR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en-US" altLang="ko-KR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Pattern</a:t>
            </a:r>
            <a:endParaRPr lang="ko-KR" altLang="en-US" sz="2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571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063277"/>
            <a:ext cx="8784976" cy="5462067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What is Big Data and Why Does It Matter?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What Is Big Data?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How Is Big Data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Different and More of the Same?</a:t>
            </a:r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Risks of Big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The Structure of Big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Most Big Data Doesn’t Matter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Mixing Big Data with Traditional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Today’s Big Data Is Not Tomorrow’s Big Data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Web Data: The Original Big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Web Data Overview</a:t>
            </a:r>
          </a:p>
          <a:p>
            <a:pPr lvl="1"/>
            <a:r>
              <a:rPr lang="en-US" altLang="ko-KR" dirty="0" smtClean="0"/>
              <a:t>What Web Data Reveals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Web Data in Action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60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/>
              <a:t>What Web Data </a:t>
            </a:r>
            <a:r>
              <a:rPr lang="en-US" altLang="ko-KR" sz="2000" dirty="0" smtClean="0"/>
              <a:t>Reveals (1/7)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dirty="0" smtClean="0"/>
              <a:t>Shopping Behaviors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How customers come to a site to begin shopping</a:t>
            </a:r>
          </a:p>
          <a:p>
            <a:pPr lvl="1"/>
            <a:r>
              <a:rPr lang="en-US" altLang="ko-KR" dirty="0" smtClean="0"/>
              <a:t>What search engine do they use?</a:t>
            </a:r>
          </a:p>
          <a:p>
            <a:pPr lvl="1"/>
            <a:r>
              <a:rPr lang="en-US" altLang="ko-KR" dirty="0" smtClean="0"/>
              <a:t>What specific search terms are entered?</a:t>
            </a:r>
          </a:p>
          <a:p>
            <a:pPr lvl="1"/>
            <a:r>
              <a:rPr lang="en-US" altLang="ko-KR" dirty="0" smtClean="0"/>
              <a:t>Do they use a bookmark they created previously?</a:t>
            </a:r>
          </a:p>
          <a:p>
            <a:pPr marL="457200" lvl="1" indent="0">
              <a:buNone/>
            </a:pPr>
            <a:r>
              <a:rPr lang="en-US" altLang="ko-KR" dirty="0" smtClean="0">
                <a:solidFill>
                  <a:schemeClr val="accent2"/>
                </a:solidFill>
                <a:sym typeface="Wingdings" pitchFamily="2" charset="2"/>
              </a:rPr>
              <a:t> Associated </a:t>
            </a:r>
            <a:r>
              <a:rPr lang="en-US" altLang="ko-KR" dirty="0">
                <a:solidFill>
                  <a:schemeClr val="accent2"/>
                </a:solidFill>
                <a:sym typeface="Wingdings" pitchFamily="2" charset="2"/>
              </a:rPr>
              <a:t>with higher sales </a:t>
            </a:r>
            <a:r>
              <a:rPr lang="en-US" altLang="ko-KR" dirty="0" smtClean="0">
                <a:solidFill>
                  <a:schemeClr val="accent2"/>
                </a:solidFill>
                <a:sym typeface="Wingdings" pitchFamily="2" charset="2"/>
              </a:rPr>
              <a:t>rates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>
              <a:sym typeface="Wingdings" pitchFamily="2" charset="2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12290" name="Picture 2" descr="http://www.nitrolicious.com/blog/wp-content/uploads/2010/12/stylefind-0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" r="2476"/>
          <a:stretch/>
        </p:blipFill>
        <p:spPr bwMode="auto">
          <a:xfrm>
            <a:off x="5911502" y="3578257"/>
            <a:ext cx="2764954" cy="187296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://www.it-india.com/blog/wp-content/uploads/2012/04/section_search_engine_market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2" y="3644261"/>
            <a:ext cx="2231554" cy="174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203848" y="4293096"/>
            <a:ext cx="1944216" cy="360040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Search keywords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2555776" y="4077072"/>
            <a:ext cx="504056" cy="7920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5292080" y="4077072"/>
            <a:ext cx="504056" cy="7920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40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>
                <a:solidFill>
                  <a:prstClr val="white"/>
                </a:solidFill>
              </a:rPr>
              <a:t>What Web Data Reveals </a:t>
            </a:r>
            <a:r>
              <a:rPr lang="en-US" altLang="ko-KR" sz="2000" dirty="0" smtClean="0">
                <a:solidFill>
                  <a:prstClr val="white"/>
                </a:solidFill>
              </a:rPr>
              <a:t>(2/7</a:t>
            </a:r>
            <a:r>
              <a:rPr lang="en-US" altLang="ko-KR" sz="2000" dirty="0">
                <a:solidFill>
                  <a:prstClr val="white"/>
                </a:solidFill>
              </a:rPr>
              <a:t>)</a:t>
            </a:r>
            <a:r>
              <a:rPr lang="en-US" altLang="ko-KR" sz="1800" dirty="0">
                <a:solidFill>
                  <a:prstClr val="white"/>
                </a:solidFill>
              </a:rPr>
              <a:t/>
            </a:r>
            <a:br>
              <a:rPr lang="en-US" altLang="ko-KR" sz="1800" dirty="0">
                <a:solidFill>
                  <a:prstClr val="white"/>
                </a:solidFill>
              </a:rPr>
            </a:br>
            <a:r>
              <a:rPr lang="en-US" altLang="ko-KR" dirty="0" smtClean="0"/>
              <a:t>Shopping Behaviors (cont.)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Start to examine all the products they explore</a:t>
            </a:r>
          </a:p>
          <a:p>
            <a:pPr lvl="1"/>
            <a:r>
              <a:rPr lang="en-US" altLang="ko-KR" dirty="0" smtClean="0"/>
              <a:t>Who looked at a product landing page?</a:t>
            </a:r>
          </a:p>
          <a:p>
            <a:pPr lvl="1"/>
            <a:r>
              <a:rPr lang="en-US" altLang="ko-KR" dirty="0" smtClean="0"/>
              <a:t>Who drilled down further?</a:t>
            </a:r>
          </a:p>
          <a:p>
            <a:pPr lvl="1"/>
            <a:r>
              <a:rPr lang="en-US" altLang="ko-KR" dirty="0" smtClean="0"/>
              <a:t>Who looked at detailed product specifications?</a:t>
            </a:r>
          </a:p>
          <a:p>
            <a:pPr lvl="1"/>
            <a:r>
              <a:rPr lang="en-US" altLang="ko-KR" dirty="0" smtClean="0"/>
              <a:t>Who looked at shipping information?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68" y="3645024"/>
            <a:ext cx="2592806" cy="216024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 descr="http://www.expertune.com/images/DrillDow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005064"/>
            <a:ext cx="3133510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861048"/>
            <a:ext cx="2745878" cy="171345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629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1800" dirty="0">
                <a:solidFill>
                  <a:prstClr val="white"/>
                </a:solidFill>
              </a:rPr>
              <a:t>What Web Data Reveals </a:t>
            </a:r>
            <a:r>
              <a:rPr lang="en-US" altLang="ko-KR" sz="1800" dirty="0" smtClean="0">
                <a:solidFill>
                  <a:prstClr val="white"/>
                </a:solidFill>
              </a:rPr>
              <a:t>(3/7</a:t>
            </a:r>
            <a:r>
              <a:rPr lang="en-US" altLang="ko-KR" sz="1800" dirty="0">
                <a:solidFill>
                  <a:prstClr val="white"/>
                </a:solidFill>
              </a:rPr>
              <a:t>)</a:t>
            </a:r>
            <a:r>
              <a:rPr lang="en-US" altLang="ko-KR" sz="1600" dirty="0">
                <a:solidFill>
                  <a:prstClr val="white"/>
                </a:solidFill>
              </a:rPr>
              <a:t/>
            </a:r>
            <a:br>
              <a:rPr lang="en-US" altLang="ko-KR" sz="1600" dirty="0">
                <a:solidFill>
                  <a:prstClr val="white"/>
                </a:solidFill>
              </a:rPr>
            </a:br>
            <a:r>
              <a:rPr lang="en-US" altLang="ko-KR" sz="3200" dirty="0">
                <a:solidFill>
                  <a:prstClr val="white"/>
                </a:solidFill>
              </a:rPr>
              <a:t>Shopping Behaviors (cont.)</a:t>
            </a:r>
            <a:endParaRPr lang="ko-KR" altLang="en-US" sz="3000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Start to examine all the products they explore</a:t>
            </a:r>
          </a:p>
          <a:p>
            <a:pPr lvl="1"/>
            <a:r>
              <a:rPr lang="en-US" altLang="ko-KR" dirty="0" smtClean="0"/>
              <a:t>Who took advantage of any other information?</a:t>
            </a:r>
          </a:p>
          <a:p>
            <a:pPr lvl="1"/>
            <a:r>
              <a:rPr lang="en-US" altLang="ko-KR" dirty="0" smtClean="0"/>
              <a:t>Which products were added/later removed to a wish list or basket?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140968"/>
            <a:ext cx="4004130" cy="201622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06" y="2852936"/>
            <a:ext cx="3297838" cy="266429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283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>
                <a:solidFill>
                  <a:prstClr val="white"/>
                </a:solidFill>
              </a:rPr>
              <a:t>What Web Data Reveals </a:t>
            </a:r>
            <a:r>
              <a:rPr lang="en-US" altLang="ko-KR" sz="2000" dirty="0" smtClean="0">
                <a:solidFill>
                  <a:prstClr val="white"/>
                </a:solidFill>
              </a:rPr>
              <a:t>(4/7</a:t>
            </a:r>
            <a:r>
              <a:rPr lang="en-US" altLang="ko-KR" sz="2000" dirty="0">
                <a:solidFill>
                  <a:prstClr val="white"/>
                </a:solidFill>
              </a:rPr>
              <a:t>)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dirty="0" smtClean="0"/>
              <a:t>Research</a:t>
            </a:r>
            <a:r>
              <a:rPr lang="ko-KR" altLang="en-US" dirty="0" smtClean="0"/>
              <a:t> </a:t>
            </a:r>
            <a:r>
              <a:rPr lang="en-US" altLang="ko-KR" dirty="0" smtClean="0"/>
              <a:t>Behaviors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Understanding how customers utilize the research content can lead to tremendous insights into</a:t>
            </a:r>
          </a:p>
          <a:p>
            <a:pPr lvl="1"/>
            <a:r>
              <a:rPr lang="en-US" altLang="ko-KR" dirty="0" smtClean="0"/>
              <a:t>How to interact with each individual customer</a:t>
            </a:r>
          </a:p>
          <a:p>
            <a:pPr lvl="1"/>
            <a:r>
              <a:rPr lang="en-US" altLang="ko-KR" dirty="0" smtClean="0"/>
              <a:t>How different aspects of the site do or do not add value</a:t>
            </a:r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17410" name="Picture 2" descr="http://www.peaksurveys.com/images/surveys-colorado-springs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827" y="3068960"/>
            <a:ext cx="3150349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7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>
                <a:solidFill>
                  <a:prstClr val="white"/>
                </a:solidFill>
              </a:rPr>
              <a:t>What Web Data Reveals </a:t>
            </a:r>
            <a:r>
              <a:rPr lang="en-US" altLang="ko-KR" sz="2000" dirty="0" smtClean="0">
                <a:solidFill>
                  <a:prstClr val="white"/>
                </a:solidFill>
              </a:rPr>
              <a:t>(5/7)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Research Behaviors - An Example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An organization may see an unusual number of customers dropping a specific product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18434" name="Picture 2" descr="http://icons.iconarchive.com/icons/aha-soft/people/256/user-group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512" y="3094460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://1.bp.blogspot.com/-Y8Q8YoLok5c/T1CjvC_frbI/AAAAAAAAAB8/D_9Fjg5cxJQ/s1600/line-graph-dro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724" y="3051361"/>
            <a:ext cx="2745764" cy="205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483768" y="2374380"/>
            <a:ext cx="3291411" cy="3358876"/>
            <a:chOff x="2721866" y="1916832"/>
            <a:chExt cx="3291411" cy="3358876"/>
          </a:xfrm>
        </p:grpSpPr>
        <p:pic>
          <p:nvPicPr>
            <p:cNvPr id="18437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7000" y="1916832"/>
              <a:ext cx="3001144" cy="20388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38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1866" y="4116761"/>
              <a:ext cx="3291411" cy="11589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오른쪽 화살표 9"/>
          <p:cNvSpPr/>
          <p:nvPr/>
        </p:nvSpPr>
        <p:spPr>
          <a:xfrm>
            <a:off x="2123728" y="3621113"/>
            <a:ext cx="358922" cy="7920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5797254" y="3621113"/>
            <a:ext cx="358922" cy="7920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82650" y="5373216"/>
            <a:ext cx="3385494" cy="3600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85383" y="5682734"/>
            <a:ext cx="2186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/>
                </a:solidFill>
              </a:rPr>
              <a:t>Detailed specification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8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>
                <a:solidFill>
                  <a:prstClr val="white"/>
                </a:solidFill>
              </a:rPr>
              <a:t>What Web Data Reveals </a:t>
            </a:r>
            <a:r>
              <a:rPr lang="en-US" altLang="ko-KR" sz="2000" dirty="0" smtClean="0">
                <a:solidFill>
                  <a:prstClr val="white"/>
                </a:solidFill>
              </a:rPr>
              <a:t>(6/7</a:t>
            </a:r>
            <a:r>
              <a:rPr lang="en-US" altLang="ko-KR" sz="2000" dirty="0">
                <a:solidFill>
                  <a:prstClr val="white"/>
                </a:solidFill>
              </a:rPr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Feedback</a:t>
            </a:r>
            <a:r>
              <a:rPr lang="ko-KR" altLang="en-US" dirty="0" smtClean="0"/>
              <a:t> </a:t>
            </a:r>
            <a:r>
              <a:rPr lang="en-US" altLang="ko-KR" dirty="0" smtClean="0"/>
              <a:t>Behaviors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Some of the best information is</a:t>
            </a:r>
          </a:p>
          <a:p>
            <a:pPr lvl="1"/>
            <a:r>
              <a:rPr lang="en-US" altLang="ko-KR" dirty="0" smtClean="0"/>
              <a:t>Detailed feedback on products and services</a:t>
            </a:r>
          </a:p>
          <a:p>
            <a:r>
              <a:rPr lang="en-US" altLang="ko-KR" dirty="0" smtClean="0"/>
              <a:t>By using text mining, we can understand</a:t>
            </a:r>
          </a:p>
          <a:p>
            <a:pPr lvl="1"/>
            <a:r>
              <a:rPr lang="en-US" altLang="ko-KR" dirty="0" smtClean="0"/>
              <a:t>Tone</a:t>
            </a:r>
          </a:p>
          <a:p>
            <a:pPr lvl="1"/>
            <a:r>
              <a:rPr lang="en-US" altLang="ko-KR" dirty="0" smtClean="0"/>
              <a:t>Intent</a:t>
            </a:r>
          </a:p>
          <a:p>
            <a:pPr lvl="1"/>
            <a:r>
              <a:rPr lang="en-US" altLang="ko-KR" dirty="0" smtClean="0"/>
              <a:t>Topic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95967"/>
            <a:ext cx="2755120" cy="2741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3779912" y="4293096"/>
            <a:ext cx="1008112" cy="7920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4" name="Picture 4" descr="http://www.cc.gatech.edu/~agray/6240spr11/resources/textmi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092" y="3601541"/>
            <a:ext cx="3610372" cy="270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92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</a:t>
            </a:r>
            <a:r>
              <a:rPr lang="en-US" altLang="ko-KR" dirty="0" smtClean="0"/>
              <a:t>Is </a:t>
            </a:r>
            <a:r>
              <a:rPr lang="en-US" altLang="ko-KR" dirty="0"/>
              <a:t>Big Data?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“BIG” in big data isn’t just about volume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026" name="Picture 2" descr="C:\Users\Min Sup\Desktop\big data image\Big-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664" y="2060741"/>
            <a:ext cx="4518840" cy="316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92080" y="6237312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 IOPS(</a:t>
            </a:r>
            <a:r>
              <a:rPr lang="en-US" altLang="ko-KR" sz="1200" dirty="0" err="1" smtClean="0"/>
              <a:t>Input/Output</a:t>
            </a:r>
            <a:r>
              <a:rPr lang="en-US" altLang="ko-KR" sz="1200" dirty="0" smtClean="0"/>
              <a:t> Operations Per Second)</a:t>
            </a:r>
            <a:endParaRPr lang="ko-KR" altLang="en-US" sz="1200" dirty="0"/>
          </a:p>
        </p:txBody>
      </p:sp>
      <p:pic>
        <p:nvPicPr>
          <p:cNvPr id="7" name="Picture 2" descr="C:\Users\Min Sup\Desktop\big data image\ec8aa4ed81aceba6b0ec83b7-2011-12-05-ec98a4eca084-12-16-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0741"/>
            <a:ext cx="4517338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79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>
                <a:solidFill>
                  <a:prstClr val="white"/>
                </a:solidFill>
              </a:rPr>
              <a:t>What Web Data Reveals </a:t>
            </a:r>
            <a:r>
              <a:rPr lang="en-US" altLang="ko-KR" sz="2000" dirty="0" smtClean="0">
                <a:solidFill>
                  <a:prstClr val="white"/>
                </a:solidFill>
              </a:rPr>
              <a:t>(7/7</a:t>
            </a:r>
            <a:r>
              <a:rPr lang="en-US" altLang="ko-KR" sz="2000" dirty="0">
                <a:solidFill>
                  <a:prstClr val="white"/>
                </a:solidFill>
              </a:rPr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Feedback</a:t>
            </a:r>
            <a:r>
              <a:rPr lang="ko-KR" altLang="en-US" dirty="0" smtClean="0"/>
              <a:t> </a:t>
            </a:r>
            <a:r>
              <a:rPr lang="en-US" altLang="ko-KR" dirty="0" smtClean="0"/>
              <a:t>Behaviors - Examples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Some customers post reviews on a regular basis</a:t>
            </a:r>
          </a:p>
          <a:p>
            <a:pPr lvl="1"/>
            <a:r>
              <a:rPr lang="en-US" altLang="ko-KR" dirty="0" smtClean="0"/>
              <a:t>It is smart to give special incentives to keep the good words coming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By parsing the questions and comments via online help</a:t>
            </a:r>
          </a:p>
          <a:p>
            <a:pPr lvl="1"/>
            <a:r>
              <a:rPr lang="en-US" altLang="ko-KR" dirty="0" smtClean="0"/>
              <a:t>It is possible to get a feel for what each specific customer is asking about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21506" name="Picture 2" descr="http://www.callcentrehelper.com/images/stories/Q2-2008/pres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973308"/>
            <a:ext cx="2664296" cy="167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132334551"/>
              </p:ext>
            </p:extLst>
          </p:nvPr>
        </p:nvGraphicFramePr>
        <p:xfrm>
          <a:off x="2123728" y="4797152"/>
          <a:ext cx="4900810" cy="18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4213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063277"/>
            <a:ext cx="8784976" cy="5462067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What is Big Data and Why Does It Matter?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What Is Big Data?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How Is Big Data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Different and More of the Same?</a:t>
            </a:r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Risks of Big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The Structure of Big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Most Big Data Doesn’t Matter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Mixing Big Data with Traditional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Today’s Big Data Is Not Tomorrow’s Big Data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Web Data: The Original Big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Web Data Overview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What Web Data Reveals</a:t>
            </a:r>
          </a:p>
          <a:p>
            <a:pPr lvl="1"/>
            <a:r>
              <a:rPr lang="en-US" altLang="ko-KR" dirty="0" smtClean="0"/>
              <a:t>Web Data in Action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60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/>
              <a:t>Web Data in </a:t>
            </a:r>
            <a:r>
              <a:rPr lang="en-US" altLang="ko-KR" sz="2000" dirty="0" smtClean="0"/>
              <a:t>Action (1/8)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The </a:t>
            </a:r>
            <a:r>
              <a:rPr lang="en-US" altLang="ko-KR" dirty="0" smtClean="0"/>
              <a:t>Next Best Offer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 common marketing analysis is to predict what the next best offer is for each customer</a:t>
            </a:r>
          </a:p>
          <a:p>
            <a:pPr lvl="1"/>
            <a:r>
              <a:rPr lang="en-US" altLang="ko-KR" dirty="0" smtClean="0"/>
              <a:t>To maximize the chances of success</a:t>
            </a:r>
          </a:p>
          <a:p>
            <a:r>
              <a:rPr lang="en-US" altLang="ko-KR" dirty="0" smtClean="0"/>
              <a:t>Having web behavior data can be very useful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22530" name="Picture 2" descr="http://3.bp.blogspot.com/-7MdazlSv--4/Tvn92fu9kuI/AAAAAAAAAkc/mk8OrgX94eI/s1600/bag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96952"/>
            <a:ext cx="5017790" cy="334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33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>
                <a:solidFill>
                  <a:prstClr val="white"/>
                </a:solidFill>
              </a:rPr>
              <a:t>Web Data in Action </a:t>
            </a:r>
            <a:r>
              <a:rPr lang="en-US" altLang="ko-KR" sz="2000" dirty="0" smtClean="0">
                <a:solidFill>
                  <a:prstClr val="white"/>
                </a:solidFill>
              </a:rPr>
              <a:t>(2/8</a:t>
            </a:r>
            <a:r>
              <a:rPr lang="en-US" altLang="ko-KR" sz="2000" dirty="0">
                <a:solidFill>
                  <a:prstClr val="white"/>
                </a:solidFill>
              </a:rPr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The Next Best Offer - An Example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At a bank, information about Mr. Smith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3903439"/>
            <a:ext cx="8697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What is the best offer to place in an e-mail to Mr. Smith?</a:t>
            </a:r>
            <a:endParaRPr lang="ko-KR" alt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4365104"/>
            <a:ext cx="5518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chemeClr val="accent1"/>
                </a:solidFill>
              </a:rPr>
              <a:t>A lower credit card interest rate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chemeClr val="accent1"/>
                </a:solidFill>
              </a:rPr>
              <a:t>An offer of a CD for his sizable cash holdings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9632" y="5517232"/>
            <a:ext cx="662700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2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But, how about offering a mortgage?</a:t>
            </a:r>
            <a:endParaRPr lang="ko-KR" altLang="en-US" sz="28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7584" y="1628800"/>
            <a:ext cx="7128792" cy="18002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1600" dirty="0">
                <a:solidFill>
                  <a:schemeClr val="tx2"/>
                </a:solidFill>
              </a:rPr>
              <a:t>He has four accounts: checking, savings, credit card, and a car loan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1600" dirty="0">
                <a:solidFill>
                  <a:schemeClr val="tx2"/>
                </a:solidFill>
              </a:rPr>
              <a:t>He makes five deposits and 25 withdrawals per month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1600" dirty="0">
                <a:solidFill>
                  <a:schemeClr val="tx2"/>
                </a:solidFill>
              </a:rPr>
              <a:t>He never visits a branch in person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1600" dirty="0">
                <a:solidFill>
                  <a:schemeClr val="tx2"/>
                </a:solidFill>
              </a:rPr>
              <a:t>He has a total of $50,000 in assets deposited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1600" dirty="0">
                <a:solidFill>
                  <a:schemeClr val="tx2"/>
                </a:solidFill>
              </a:rPr>
              <a:t>He owes a total of $15,000 between his credit card and car loan</a:t>
            </a:r>
          </a:p>
        </p:txBody>
      </p:sp>
    </p:spTree>
    <p:extLst>
      <p:ext uri="{BB962C8B-B14F-4D97-AF65-F5344CB8AC3E}">
        <p14:creationId xmlns:p14="http://schemas.microsoft.com/office/powerpoint/2010/main" val="271597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>
                <a:solidFill>
                  <a:prstClr val="white"/>
                </a:solidFill>
              </a:rPr>
              <a:t>Web Data in Action </a:t>
            </a:r>
            <a:r>
              <a:rPr lang="en-US" altLang="ko-KR" sz="2000" dirty="0" smtClean="0">
                <a:solidFill>
                  <a:prstClr val="white"/>
                </a:solidFill>
              </a:rPr>
              <a:t>(3/8</a:t>
            </a:r>
            <a:r>
              <a:rPr lang="en-US" altLang="ko-KR" sz="2000" dirty="0">
                <a:solidFill>
                  <a:prstClr val="white"/>
                </a:solidFill>
              </a:rPr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The </a:t>
            </a:r>
            <a:r>
              <a:rPr lang="en-US" altLang="ko-KR" dirty="0"/>
              <a:t>Next Best Offer - An </a:t>
            </a:r>
            <a:r>
              <a:rPr lang="en-US" altLang="ko-KR" dirty="0" smtClean="0"/>
              <a:t>Example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We have nothing that says it is remotely relevant</a:t>
            </a:r>
          </a:p>
          <a:p>
            <a:r>
              <a:rPr lang="en-US" altLang="ko-KR" dirty="0" smtClean="0"/>
              <a:t>If Mr. Smith’s web behavior is examined and we got additional information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5181" y="4707141"/>
            <a:ext cx="80892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It’s pretty easy to decide what to discuss next</a:t>
            </a:r>
          </a:p>
          <a:p>
            <a:pPr algn="ctr"/>
            <a:r>
              <a:rPr lang="en-US" altLang="ko-KR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with Mr. Smith</a:t>
            </a:r>
            <a:endParaRPr lang="ko-KR" altLang="en-US" sz="2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27584" y="2348880"/>
            <a:ext cx="7128792" cy="1800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</a:rPr>
              <a:t>He browsed mortgage rates five times in past month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</a:rPr>
              <a:t>He viewed information about homeowners’ insurance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</a:rPr>
              <a:t>He viewed information about flood insurance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</a:rPr>
              <a:t>He explored home load options (i.e., fixed versus variable, 15- versus 30-year) twice in the past month</a:t>
            </a:r>
          </a:p>
        </p:txBody>
      </p:sp>
    </p:spTree>
    <p:extLst>
      <p:ext uri="{BB962C8B-B14F-4D97-AF65-F5344CB8AC3E}">
        <p14:creationId xmlns:p14="http://schemas.microsoft.com/office/powerpoint/2010/main" val="84111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>
                <a:solidFill>
                  <a:prstClr val="white"/>
                </a:solidFill>
              </a:rPr>
              <a:t>Web Data in Action </a:t>
            </a:r>
            <a:r>
              <a:rPr lang="en-US" altLang="ko-KR" sz="2000" dirty="0" smtClean="0">
                <a:solidFill>
                  <a:prstClr val="white"/>
                </a:solidFill>
              </a:rPr>
              <a:t>(4/8)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Attrition Modeling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 the telecommunications industry,</a:t>
            </a:r>
          </a:p>
          <a:p>
            <a:pPr lvl="1"/>
            <a:r>
              <a:rPr lang="en-US" altLang="ko-KR" dirty="0" smtClean="0"/>
              <a:t>Companies have invested massive amounts of time and effort for “churn” models</a:t>
            </a:r>
          </a:p>
          <a:p>
            <a:r>
              <a:rPr lang="en-US" altLang="ko-KR" dirty="0" smtClean="0"/>
              <a:t>It is critical to understand patterns of customer usage and profitability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23554" name="Picture 2" descr="http://i.acdn.us/image/A8032/80322/300_803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676" y="3050958"/>
            <a:ext cx="2497460" cy="337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24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>
                <a:solidFill>
                  <a:prstClr val="white"/>
                </a:solidFill>
              </a:rPr>
              <a:t>Web Data in Action </a:t>
            </a:r>
            <a:r>
              <a:rPr lang="en-US" altLang="ko-KR" sz="2000" dirty="0" smtClean="0">
                <a:solidFill>
                  <a:prstClr val="white"/>
                </a:solidFill>
              </a:rPr>
              <a:t>(5/8</a:t>
            </a:r>
            <a:r>
              <a:rPr lang="en-US" altLang="ko-KR" sz="2000" dirty="0">
                <a:solidFill>
                  <a:prstClr val="white"/>
                </a:solidFill>
              </a:rPr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Attrition modeling: an example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Mrs. Smith</a:t>
            </a:r>
          </a:p>
          <a:p>
            <a:pPr lvl="1"/>
            <a:r>
              <a:rPr lang="en-US" altLang="ko-KR" dirty="0" smtClean="0"/>
              <a:t>A customer of telecom Provider 101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04" y="1928802"/>
            <a:ext cx="2631728" cy="1098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3347864" y="2154139"/>
            <a:ext cx="812966" cy="63875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99992" y="2298155"/>
            <a:ext cx="4248472" cy="360040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How do I cancel my Provider 101 contract?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 rot="5400000">
            <a:off x="5980811" y="2797555"/>
            <a:ext cx="648073" cy="63875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487608" y="3500438"/>
            <a:ext cx="1676680" cy="129614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2"/>
                </a:solidFill>
              </a:rPr>
              <a:t>Provider 101’s cancellation policies page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5551" y="5072074"/>
            <a:ext cx="7836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Knowing these actions are very important for a churn model!!</a:t>
            </a:r>
            <a:endParaRPr lang="ko-KR" altLang="en-US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282" y="5643578"/>
            <a:ext cx="8716425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By capturing Mrs. Smith’s actions on the web,</a:t>
            </a:r>
          </a:p>
          <a:p>
            <a:pPr algn="ctr"/>
            <a:r>
              <a:rPr lang="en-US" altLang="ko-KR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Provider 101 is able to move more quickly to avert losing Mrs. Smith</a:t>
            </a:r>
            <a:endParaRPr lang="ko-KR" altLang="en-US" sz="2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798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>
                <a:solidFill>
                  <a:prstClr val="white"/>
                </a:solidFill>
              </a:rPr>
              <a:t>Web Data in Action </a:t>
            </a:r>
            <a:r>
              <a:rPr lang="en-US" altLang="ko-KR" sz="2000" dirty="0" smtClean="0">
                <a:solidFill>
                  <a:prstClr val="white"/>
                </a:solidFill>
              </a:rPr>
              <a:t>(6/8</a:t>
            </a:r>
            <a:r>
              <a:rPr lang="en-US" altLang="ko-KR" sz="2000" dirty="0">
                <a:solidFill>
                  <a:prstClr val="white"/>
                </a:solidFill>
              </a:rPr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Response Modeling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 is similar to attrition modeling</a:t>
            </a:r>
          </a:p>
          <a:p>
            <a:pPr lvl="1"/>
            <a:r>
              <a:rPr lang="en-US" altLang="ko-KR" dirty="0" smtClean="0"/>
              <a:t>The goal is predicting a negative behavior rather than a </a:t>
            </a:r>
            <a:r>
              <a:rPr lang="en-US" altLang="ko-KR" dirty="0" smtClean="0">
                <a:solidFill>
                  <a:schemeClr val="accent2"/>
                </a:solidFill>
              </a:rPr>
              <a:t>positive behavior (purchase or response)</a:t>
            </a:r>
          </a:p>
          <a:p>
            <a:r>
              <a:rPr lang="en-US" altLang="ko-KR" dirty="0" smtClean="0"/>
              <a:t>In response model, all customers are scored and ranked</a:t>
            </a:r>
          </a:p>
          <a:p>
            <a:pPr lvl="1"/>
            <a:r>
              <a:rPr lang="en-US" altLang="ko-KR" dirty="0"/>
              <a:t>In theory</a:t>
            </a:r>
            <a:r>
              <a:rPr lang="en-US" altLang="ko-KR" dirty="0" smtClean="0"/>
              <a:t>, every customer has a </a:t>
            </a:r>
            <a:r>
              <a:rPr lang="en-US" altLang="ko-KR" dirty="0" smtClean="0">
                <a:solidFill>
                  <a:schemeClr val="accent2"/>
                </a:solidFill>
              </a:rPr>
              <a:t>unique</a:t>
            </a:r>
            <a:r>
              <a:rPr lang="en-US" altLang="ko-KR" dirty="0" smtClean="0"/>
              <a:t> score</a:t>
            </a:r>
          </a:p>
          <a:p>
            <a:pPr lvl="1"/>
            <a:r>
              <a:rPr lang="en-US" altLang="ko-KR" u="sng" dirty="0" smtClean="0">
                <a:solidFill>
                  <a:schemeClr val="accent2"/>
                </a:solidFill>
              </a:rPr>
              <a:t>In practice</a:t>
            </a:r>
            <a:r>
              <a:rPr lang="en-US" altLang="ko-KR" dirty="0" smtClean="0"/>
              <a:t>, a small number of variables define most models</a:t>
            </a:r>
          </a:p>
          <a:p>
            <a:pPr lvl="2"/>
            <a:r>
              <a:rPr lang="en-US" altLang="ko-KR" dirty="0" smtClean="0"/>
              <a:t>Many customers end up with </a:t>
            </a:r>
            <a:r>
              <a:rPr lang="en-US" altLang="ko-KR" dirty="0" smtClean="0">
                <a:solidFill>
                  <a:schemeClr val="accent2"/>
                </a:solidFill>
              </a:rPr>
              <a:t>identical or nearly identical </a:t>
            </a:r>
            <a:r>
              <a:rPr lang="en-US" altLang="ko-KR" dirty="0" smtClean="0"/>
              <a:t>scores</a:t>
            </a:r>
          </a:p>
          <a:p>
            <a:pPr lvl="2"/>
            <a:r>
              <a:rPr lang="en-US" altLang="ko-KR" dirty="0" smtClean="0"/>
              <a:t>Web data can help increase differentiation among customers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1026" name="Picture 2" descr="http://t2.gstatic.com/images?q=tbn:ANd9GcQLdL8H18Xo6m0oTIvhhWks-bT7YLA32pS1kTTnRDkejt8lAv2wjfNlWRk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137" y="4221088"/>
            <a:ext cx="2899023" cy="217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23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>
                <a:solidFill>
                  <a:prstClr val="white"/>
                </a:solidFill>
              </a:rPr>
              <a:t>Web Data in Action </a:t>
            </a:r>
            <a:r>
              <a:rPr lang="en-US" altLang="ko-KR" sz="2000" dirty="0" smtClean="0">
                <a:solidFill>
                  <a:prstClr val="white"/>
                </a:solidFill>
              </a:rPr>
              <a:t>(7/8</a:t>
            </a:r>
            <a:r>
              <a:rPr lang="en-US" altLang="ko-KR" sz="2000" dirty="0">
                <a:solidFill>
                  <a:prstClr val="white"/>
                </a:solidFill>
              </a:rPr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Response Modeling - An Example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4 customers scored by a response model</a:t>
            </a:r>
          </a:p>
          <a:p>
            <a:pPr lvl="1"/>
            <a:r>
              <a:rPr lang="en-US" altLang="ko-KR" dirty="0" smtClean="0"/>
              <a:t>Has the exact same score due to having the same value: </a:t>
            </a:r>
            <a:r>
              <a:rPr lang="en-US" altLang="ko-KR" dirty="0" smtClean="0">
                <a:solidFill>
                  <a:schemeClr val="accent1"/>
                </a:solidFill>
              </a:rPr>
              <a:t>0.62</a:t>
            </a:r>
          </a:p>
          <a:p>
            <a:pPr lvl="1"/>
            <a:endParaRPr lang="en-US" altLang="ko-KR" dirty="0">
              <a:solidFill>
                <a:schemeClr val="accent1"/>
              </a:solidFill>
            </a:endParaRPr>
          </a:p>
          <a:p>
            <a:pPr lvl="1"/>
            <a:endParaRPr lang="en-US" altLang="ko-KR" dirty="0" smtClean="0">
              <a:solidFill>
                <a:schemeClr val="accent1"/>
              </a:solidFill>
            </a:endParaRPr>
          </a:p>
          <a:p>
            <a:pPr lvl="1"/>
            <a:endParaRPr lang="en-US" altLang="ko-KR" dirty="0">
              <a:solidFill>
                <a:schemeClr val="accent1"/>
              </a:solidFill>
            </a:endParaRPr>
          </a:p>
          <a:p>
            <a:pPr lvl="1"/>
            <a:endParaRPr lang="en-US" altLang="ko-KR" dirty="0" smtClean="0">
              <a:solidFill>
                <a:schemeClr val="accent1"/>
              </a:solidFill>
            </a:endParaRPr>
          </a:p>
          <a:p>
            <a:pPr lvl="1"/>
            <a:endParaRPr lang="en-US" altLang="ko-KR" dirty="0">
              <a:solidFill>
                <a:schemeClr val="accent1"/>
              </a:solidFill>
            </a:endParaRP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Using web data, the scores are changed drastically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827584" y="1916832"/>
            <a:ext cx="7128792" cy="18002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1400" dirty="0" smtClean="0">
                <a:solidFill>
                  <a:schemeClr val="tx2"/>
                </a:solidFill>
              </a:rPr>
              <a:t>Last purchase was within 90 days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1400" dirty="0" smtClean="0">
                <a:solidFill>
                  <a:schemeClr val="tx2"/>
                </a:solidFill>
              </a:rPr>
              <a:t>Six purchases in the past year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1400" dirty="0" smtClean="0">
                <a:solidFill>
                  <a:schemeClr val="tx2"/>
                </a:solidFill>
              </a:rPr>
              <a:t>Spent $200 to $300 in total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1400" dirty="0" smtClean="0">
                <a:solidFill>
                  <a:schemeClr val="tx2"/>
                </a:solidFill>
              </a:rPr>
              <a:t>Homeowner with estimated household income of $100,000 to $150,000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1400" dirty="0" smtClean="0">
                <a:solidFill>
                  <a:schemeClr val="tx2"/>
                </a:solidFill>
              </a:rPr>
              <a:t>Member of the loyalty program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1400" dirty="0" smtClean="0">
                <a:solidFill>
                  <a:schemeClr val="tx2"/>
                </a:solidFill>
              </a:rPr>
              <a:t>Has purchased the featured product category in the past year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27584" y="4437112"/>
            <a:ext cx="7128792" cy="20882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</a:rPr>
              <a:t>Customer 1</a:t>
            </a:r>
            <a:r>
              <a:rPr lang="en-US" altLang="ko-KR" sz="1400" dirty="0" smtClean="0">
                <a:solidFill>
                  <a:schemeClr val="accent3">
                    <a:lumMod val="50000"/>
                  </a:schemeClr>
                </a:solidFill>
              </a:rPr>
              <a:t> has never browsed your site : 0.62 </a:t>
            </a:r>
            <a:r>
              <a:rPr lang="en-US" altLang="ko-KR" sz="1400" dirty="0" smtClean="0">
                <a:solidFill>
                  <a:schemeClr val="accent3">
                    <a:lumMod val="50000"/>
                  </a:schemeClr>
                </a:solidFill>
                <a:sym typeface="Wingdings" pitchFamily="2" charset="2"/>
              </a:rPr>
              <a:t> </a:t>
            </a:r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  <a:sym typeface="Wingdings" pitchFamily="2" charset="2"/>
              </a:rPr>
              <a:t>0.54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  <a:sym typeface="Wingdings" pitchFamily="2" charset="2"/>
              </a:rPr>
              <a:t>Customer 2</a:t>
            </a:r>
            <a:r>
              <a:rPr lang="en-US" altLang="ko-KR" sz="1400" dirty="0" smtClean="0">
                <a:solidFill>
                  <a:schemeClr val="accent3">
                    <a:lumMod val="50000"/>
                  </a:schemeClr>
                </a:solidFill>
                <a:sym typeface="Wingdings" pitchFamily="2" charset="2"/>
              </a:rPr>
              <a:t> viewed the product category featured in the offer within the past month: 0.62  </a:t>
            </a:r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  <a:sym typeface="Wingdings" pitchFamily="2" charset="2"/>
              </a:rPr>
              <a:t>0.67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  <a:sym typeface="Wingdings" pitchFamily="2" charset="2"/>
              </a:rPr>
              <a:t>Customer 3</a:t>
            </a:r>
            <a:r>
              <a:rPr lang="en-US" altLang="ko-KR" sz="1400" dirty="0" smtClean="0">
                <a:solidFill>
                  <a:schemeClr val="accent3">
                    <a:lumMod val="50000"/>
                  </a:schemeClr>
                </a:solidFill>
                <a:sym typeface="Wingdings" pitchFamily="2" charset="2"/>
              </a:rPr>
              <a:t> viewed the specific product featured in the offer within the past month: 0.62  </a:t>
            </a:r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  <a:sym typeface="Wingdings" pitchFamily="2" charset="2"/>
              </a:rPr>
              <a:t>0.78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  <a:sym typeface="Wingdings" pitchFamily="2" charset="2"/>
              </a:rPr>
              <a:t>Customer 4</a:t>
            </a:r>
            <a:r>
              <a:rPr lang="en-US" altLang="ko-KR" sz="1400" dirty="0" smtClean="0">
                <a:solidFill>
                  <a:schemeClr val="accent3">
                    <a:lumMod val="50000"/>
                  </a:schemeClr>
                </a:solidFill>
                <a:sym typeface="Wingdings" pitchFamily="2" charset="2"/>
              </a:rPr>
              <a:t> browsed the specific product featured 3 times last week, added it to a basket once, abandoned the basket, then viewed the product again later: 0.62  </a:t>
            </a:r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  <a:sym typeface="Wingdings" pitchFamily="2" charset="2"/>
              </a:rPr>
              <a:t>0.86</a:t>
            </a:r>
            <a:endParaRPr lang="ko-KR" altLang="en-US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13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luxedb.com/wp-content/uploads/2011/08/Samsung-UE46C580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637" y="2479532"/>
            <a:ext cx="890823" cy="89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slipperybrick.com/wp-content/uploads/2008/12/nikond3x-sb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637" y="3367085"/>
            <a:ext cx="920262" cy="85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>
                <a:solidFill>
                  <a:prstClr val="white"/>
                </a:solidFill>
              </a:rPr>
              <a:t>Web Data in Action </a:t>
            </a:r>
            <a:r>
              <a:rPr lang="en-US" altLang="ko-KR" sz="2000" dirty="0" smtClean="0">
                <a:solidFill>
                  <a:prstClr val="white"/>
                </a:solidFill>
              </a:rPr>
              <a:t>(8/8)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Customer Segmentation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Web data enables to segment customers based upon typical browsing patterns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2050" name="Picture 2" descr="http://2.bp.blogspot.com/_FctGxoFET_c/THFSuYDBaPI/AAAAAAAAAEk/wOKWwuCfpmU/s1600/customer-segmentati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65162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icons.iconarchive.com/icons/aha-soft/people/256/user-group-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15616" y="2276872"/>
            <a:ext cx="129614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34626" y="3337247"/>
            <a:ext cx="921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2"/>
                </a:solidFill>
              </a:rPr>
              <a:t>Dreamer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pic>
        <p:nvPicPr>
          <p:cNvPr id="2052" name="Picture 4" descr="http://www.acidburnclothing.com/wp-content/uploads/2012/01/shopcart2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780" y="2410916"/>
            <a:ext cx="1738164" cy="173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17032"/>
            <a:ext cx="1943953" cy="2813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686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1876E-6 L -0.05538 -0.05436 C -0.06684 -0.06662 -0.0842 -0.07333 -0.10226 -0.07333 C -0.12292 -0.07333 -0.13941 -0.06662 -0.15087 -0.05436 L -0.20608 -3.1876E-6 " pathEditMode="relative" rAng="0" ptsTypes="FffFF">
                                      <p:cBhvr>
                                        <p:cTn id="1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12" y="-36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608 -2.99098E-6 L -0.15122 -0.04672 C -0.13976 -0.05736 -0.12257 -0.06292 -0.10469 -0.06292 C -0.0842 -0.06292 -0.06788 -0.05736 -0.05642 -0.04672 L -0.00139 -2.99098E-6 " pathEditMode="relative" rAng="0" ptsTypes="FffFF">
                                      <p:cBhvr>
                                        <p:cTn id="2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6" y="-31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11265E-6 L -0.00504 -0.15522 C -0.01025 -0.19015 -0.01598 -0.21582 -0.03316 -0.22855 C -0.05226 -0.24451 -0.07431 -0.24104 -0.09584 -0.22415 L -0.19775 -0.14805 " pathEditMode="relative" rAng="1762959" ptsTypes="FffFF">
                                      <p:cBhvr>
                                        <p:cTn id="2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97" y="-15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43 -0.17766 L -0.079 -0.21652 C -0.05643 -0.22577 -0.03473 -0.21999 -0.01945 -0.20357 C -0.00122 -0.1839 0.00642 -0.158 0.00416 -0.12723 L -0.00261 0.0155 " pathEditMode="relative" rAng="2337185" ptsTypes="FffFF">
                                      <p:cBhvr>
                                        <p:cTn id="29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22" y="35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784976" cy="792088"/>
          </a:xfrm>
        </p:spPr>
        <p:txBody>
          <a:bodyPr>
            <a:noAutofit/>
          </a:bodyPr>
          <a:lstStyle/>
          <a:p>
            <a:r>
              <a:rPr lang="en-US" altLang="ko-KR" sz="3100" dirty="0"/>
              <a:t>Is the “Big” Part or the “Data” Part More Important</a:t>
            </a:r>
            <a:r>
              <a:rPr lang="en-US" altLang="ko-KR" sz="3100" dirty="0" smtClean="0"/>
              <a:t>?</a:t>
            </a:r>
            <a:endParaRPr lang="ko-KR" altLang="en-US" sz="31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arenBoth"/>
            </a:pPr>
            <a:r>
              <a:rPr lang="en-US" altLang="ko-KR" dirty="0" smtClean="0"/>
              <a:t>The “big” part</a:t>
            </a:r>
          </a:p>
          <a:p>
            <a:pPr marL="457200" indent="-457200">
              <a:buAutoNum type="arabicParenBoth"/>
            </a:pPr>
            <a:r>
              <a:rPr lang="en-US" altLang="ko-KR" dirty="0" smtClean="0"/>
              <a:t>The “data” part</a:t>
            </a:r>
          </a:p>
          <a:p>
            <a:pPr marL="457200" indent="-457200">
              <a:buAutoNum type="arabicParenBoth"/>
            </a:pPr>
            <a:r>
              <a:rPr lang="en-US" altLang="ko-KR" dirty="0" smtClean="0"/>
              <a:t>Both</a:t>
            </a:r>
          </a:p>
          <a:p>
            <a:pPr marL="457200" indent="-457200">
              <a:buAutoNum type="arabicParenBoth"/>
            </a:pPr>
            <a:r>
              <a:rPr lang="en-US" altLang="ko-KR" dirty="0" smtClean="0"/>
              <a:t>Neither</a:t>
            </a:r>
          </a:p>
          <a:p>
            <a:pPr marL="457200" indent="-457200">
              <a:buAutoNum type="arabicParenBoth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1760" y="3193812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Calibri" pitchFamily="34" charset="0"/>
                <a:cs typeface="Calibri" pitchFamily="34" charset="0"/>
              </a:rPr>
              <a:t>The answer is </a:t>
            </a:r>
            <a:r>
              <a:rPr lang="en-US" altLang="ko-KR" sz="28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choice (4)</a:t>
            </a:r>
            <a:endParaRPr lang="ko-KR" altLang="en-US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3648" y="4653136"/>
            <a:ext cx="6264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What organizations do with big </a:t>
            </a:r>
            <a:r>
              <a:rPr lang="en-US" altLang="ko-KR" sz="3200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7165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Thank you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20414" y="3573016"/>
            <a:ext cx="7715304" cy="3096344"/>
          </a:xfrm>
        </p:spPr>
        <p:txBody>
          <a:bodyPr/>
          <a:lstStyle/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2047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Big Data Analysis Example: Product arrangement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How does location tracking work?</a:t>
            </a:r>
          </a:p>
          <a:p>
            <a:pPr lvl="1"/>
            <a:r>
              <a:rPr lang="en-US" altLang="ko-KR" dirty="0" smtClean="0"/>
              <a:t>Recognize the dead zone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1026" name="Picture 2" descr="C:\Users\Min Sup\Desktop\2012년 1학기\Big Data\big data image\track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31" y="1916832"/>
            <a:ext cx="6618537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0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Big Data Analysis Example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Big data can generate significant financial value across sectors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7" name="Picture 2" descr="C:\Users\Min Sup\Desktop\2012년 1학기\Big Data\big data image\빅데이터 사용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318" y="1700808"/>
            <a:ext cx="7162082" cy="485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48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063277"/>
            <a:ext cx="8784976" cy="546206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What is Big Data and Why Does It Matter?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What Is Big Data?</a:t>
            </a:r>
          </a:p>
          <a:p>
            <a:pPr lvl="1"/>
            <a:r>
              <a:rPr lang="en-US" altLang="ko-KR" dirty="0" smtClean="0"/>
              <a:t>How Is Big Data </a:t>
            </a:r>
            <a:r>
              <a:rPr lang="en-US" altLang="ko-KR" dirty="0"/>
              <a:t>Different and More of the Same?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Risks of Big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The Structure of Big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Most Big Data Doesn’t Matter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Mixing Big Data with Traditional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Today’s Big Data Is Not Tomorrow’s Big Data</a:t>
            </a:r>
          </a:p>
          <a:p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Web Data: The Original Big Data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Web Data Overview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What Web Data Reveals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Web Data in Action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10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How Is Big Data Different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altLang="ko-KR" dirty="0" smtClean="0"/>
              <a:t>1) Automatically </a:t>
            </a:r>
            <a:r>
              <a:rPr lang="en-US" altLang="ko-KR" dirty="0"/>
              <a:t>generated by a </a:t>
            </a:r>
            <a:r>
              <a:rPr lang="en-US" altLang="ko-KR" dirty="0" smtClean="0"/>
              <a:t>machine </a:t>
            </a:r>
          </a:p>
          <a:p>
            <a:pPr marL="0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(e.g. Sensor embedded in an engine)</a:t>
            </a:r>
          </a:p>
          <a:p>
            <a:pPr marL="0" indent="0" fontAlgn="base">
              <a:buNone/>
            </a:pPr>
            <a:endParaRPr lang="en-US" altLang="ko-KR" dirty="0"/>
          </a:p>
          <a:p>
            <a:pPr marL="0" indent="0" fontAlgn="base">
              <a:buNone/>
            </a:pPr>
            <a:r>
              <a:rPr lang="en-US" altLang="ko-KR" dirty="0" smtClean="0"/>
              <a:t>2) Typically </a:t>
            </a:r>
            <a:r>
              <a:rPr lang="en-US" altLang="ko-KR" dirty="0"/>
              <a:t>an entirely new source of </a:t>
            </a:r>
            <a:r>
              <a:rPr lang="en-US" altLang="ko-KR" dirty="0" smtClean="0"/>
              <a:t>data</a:t>
            </a:r>
          </a:p>
          <a:p>
            <a:pPr marL="0" indent="0" fontAlgn="base">
              <a:buNone/>
            </a:pPr>
            <a:r>
              <a:rPr lang="en-US" altLang="ko-KR" dirty="0" smtClean="0"/>
              <a:t>     (e.g. Use of the internet)</a:t>
            </a:r>
            <a:endParaRPr lang="en-US" altLang="ko-KR" dirty="0"/>
          </a:p>
          <a:p>
            <a:pPr marL="0" indent="0" fontAlgn="base">
              <a:buNone/>
            </a:pPr>
            <a:endParaRPr lang="en-US" altLang="ko-KR" dirty="0"/>
          </a:p>
          <a:p>
            <a:pPr marL="0" indent="0" fontAlgn="base">
              <a:buNone/>
            </a:pPr>
            <a:r>
              <a:rPr lang="en-US" altLang="ko-KR" dirty="0" smtClean="0"/>
              <a:t>3) Not </a:t>
            </a:r>
            <a:r>
              <a:rPr lang="en-US" altLang="ko-KR" dirty="0"/>
              <a:t>designed to be </a:t>
            </a:r>
            <a:r>
              <a:rPr lang="en-US" altLang="ko-KR" dirty="0" smtClean="0"/>
              <a:t>friendly</a:t>
            </a:r>
          </a:p>
          <a:p>
            <a:pPr marL="0" indent="0" fontAlgn="base">
              <a:buNone/>
            </a:pPr>
            <a:r>
              <a:rPr lang="en-US" altLang="ko-KR" dirty="0" smtClean="0"/>
              <a:t>     (e.g. Text streams)</a:t>
            </a:r>
          </a:p>
          <a:p>
            <a:pPr marL="0" indent="0" fontAlgn="base">
              <a:buNone/>
            </a:pPr>
            <a:endParaRPr lang="en-US" altLang="ko-KR" dirty="0" smtClean="0"/>
          </a:p>
          <a:p>
            <a:pPr marL="0" indent="0" fontAlgn="base">
              <a:buNone/>
            </a:pPr>
            <a:r>
              <a:rPr lang="en-US" altLang="ko-KR" dirty="0" smtClean="0"/>
              <a:t>4) May not have much values</a:t>
            </a:r>
          </a:p>
          <a:p>
            <a:pPr lvl="1" fontAlgn="base"/>
            <a:r>
              <a:rPr lang="en-US" altLang="ko-KR" dirty="0" smtClean="0"/>
              <a:t>Need to focus on the important part</a:t>
            </a:r>
            <a:endParaRPr lang="en-US" altLang="ko-KR" dirty="0"/>
          </a:p>
          <a:p>
            <a:pPr marL="0" indent="0" fontAlgn="base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1B80-7C79-41F7-9946-37F518A5652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1026" name="Picture 2" descr="C:\Users\Min Sup\Desktop\2012년 1학기\Big Data\big data image\facebook-twit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429000"/>
            <a:ext cx="3212183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65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NU IDB Lab.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4885</TotalTime>
  <Words>3318</Words>
  <Application>Microsoft Office PowerPoint</Application>
  <PresentationFormat>화면 슬라이드 쇼(4:3)</PresentationFormat>
  <Paragraphs>585</Paragraphs>
  <Slides>50</Slides>
  <Notes>31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1" baseType="lpstr">
      <vt:lpstr>SNU IDB Lab.</vt:lpstr>
      <vt:lpstr>Introduction to Big Data </vt:lpstr>
      <vt:lpstr>Outline</vt:lpstr>
      <vt:lpstr>What Is Big Data?</vt:lpstr>
      <vt:lpstr>What Is Big Data?</vt:lpstr>
      <vt:lpstr>Is the “Big” Part or the “Data” Part More Important?</vt:lpstr>
      <vt:lpstr>Big Data Analysis Example: Product arrangement</vt:lpstr>
      <vt:lpstr>Big Data Analysis Example</vt:lpstr>
      <vt:lpstr>Outline</vt:lpstr>
      <vt:lpstr>How Is Big Data Different?</vt:lpstr>
      <vt:lpstr>How Is Big Data More of the Same?</vt:lpstr>
      <vt:lpstr>Outline</vt:lpstr>
      <vt:lpstr>Risks of Big Data</vt:lpstr>
      <vt:lpstr>Why You Need to Tame Big Data</vt:lpstr>
      <vt:lpstr>Outline</vt:lpstr>
      <vt:lpstr>The Structure of Big Data</vt:lpstr>
      <vt:lpstr>Exploring Big Data</vt:lpstr>
      <vt:lpstr>Outline</vt:lpstr>
      <vt:lpstr>Filtering Big Data Effectively</vt:lpstr>
      <vt:lpstr>The Example of RFID Tags</vt:lpstr>
      <vt:lpstr>Outline</vt:lpstr>
      <vt:lpstr>Mixing Big Data with Traditional Data</vt:lpstr>
      <vt:lpstr>Mixing Big Data with Traditional Data</vt:lpstr>
      <vt:lpstr>The Need for Standards</vt:lpstr>
      <vt:lpstr>Outline</vt:lpstr>
      <vt:lpstr>Today’s Big Data Is Not Tomorrow’s Big Data</vt:lpstr>
      <vt:lpstr>Outline</vt:lpstr>
      <vt:lpstr>Web Data Overview (1/6) 360-Degree View</vt:lpstr>
      <vt:lpstr>Web Data Overview (2/6) What Are You Missing?</vt:lpstr>
      <vt:lpstr>Web Data Overview (3/6) Importance of Missing Information</vt:lpstr>
      <vt:lpstr>Web Data Overview (4/6) New Ways of Communicating</vt:lpstr>
      <vt:lpstr>Web Data Overview (5/6) Data That Should Be Collected</vt:lpstr>
      <vt:lpstr>Web Data Overview (6/6) Privacy</vt:lpstr>
      <vt:lpstr>Outline</vt:lpstr>
      <vt:lpstr>What Web Data Reveals (1/7) Shopping Behaviors</vt:lpstr>
      <vt:lpstr>What Web Data Reveals (2/7) Shopping Behaviors (cont.)</vt:lpstr>
      <vt:lpstr>What Web Data Reveals (3/7) Shopping Behaviors (cont.)</vt:lpstr>
      <vt:lpstr>What Web Data Reveals (4/7) Research Behaviors</vt:lpstr>
      <vt:lpstr>What Web Data Reveals (5/7) Research Behaviors - An Example</vt:lpstr>
      <vt:lpstr>What Web Data Reveals (6/7) Feedback Behaviors</vt:lpstr>
      <vt:lpstr>What Web Data Reveals (7/7) Feedback Behaviors - Examples</vt:lpstr>
      <vt:lpstr>Outline</vt:lpstr>
      <vt:lpstr>Web Data in Action (1/8) The Next Best Offer</vt:lpstr>
      <vt:lpstr>Web Data in Action (2/8) The Next Best Offer - An Example</vt:lpstr>
      <vt:lpstr>Web Data in Action (3/8) The Next Best Offer - An Example (cont.)</vt:lpstr>
      <vt:lpstr>Web Data in Action (4/8) Attrition Modeling</vt:lpstr>
      <vt:lpstr>Web Data in Action (5/8) Attrition modeling: an example</vt:lpstr>
      <vt:lpstr>Web Data in Action (6/8) Response Modeling</vt:lpstr>
      <vt:lpstr>Web Data in Action (7/8) Response Modeling - An Example</vt:lpstr>
      <vt:lpstr>Web Data in Action (8/8) Customer Segmentation</vt:lpstr>
      <vt:lpstr>Thank you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Min Sup</cp:lastModifiedBy>
  <cp:revision>211</cp:revision>
  <dcterms:created xsi:type="dcterms:W3CDTF">2006-10-05T04:04:58Z</dcterms:created>
  <dcterms:modified xsi:type="dcterms:W3CDTF">2013-01-07T06:42:04Z</dcterms:modified>
</cp:coreProperties>
</file>